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8" r:id="rId3"/>
    <p:sldId id="256" r:id="rId4"/>
    <p:sldId id="316" r:id="rId5"/>
    <p:sldId id="317" r:id="rId6"/>
    <p:sldId id="259" r:id="rId7"/>
    <p:sldId id="319" r:id="rId8"/>
    <p:sldId id="318" r:id="rId9"/>
    <p:sldId id="321" r:id="rId10"/>
    <p:sldId id="320" r:id="rId11"/>
    <p:sldId id="264" r:id="rId12"/>
    <p:sldId id="265" r:id="rId13"/>
    <p:sldId id="270" r:id="rId14"/>
    <p:sldId id="271" r:id="rId15"/>
    <p:sldId id="276" r:id="rId16"/>
    <p:sldId id="277" r:id="rId17"/>
    <p:sldId id="296" r:id="rId18"/>
    <p:sldId id="297" r:id="rId19"/>
    <p:sldId id="300" r:id="rId20"/>
    <p:sldId id="301" r:id="rId21"/>
    <p:sldId id="306" r:id="rId22"/>
    <p:sldId id="307" r:id="rId23"/>
    <p:sldId id="310" r:id="rId24"/>
    <p:sldId id="311" r:id="rId25"/>
    <p:sldId id="312" r:id="rId26"/>
    <p:sldId id="313" r:id="rId27"/>
    <p:sldId id="323" r:id="rId28"/>
    <p:sldId id="322" r:id="rId29"/>
    <p:sldId id="324" r:id="rId30"/>
    <p:sldId id="325" r:id="rId31"/>
    <p:sldId id="327" r:id="rId32"/>
    <p:sldId id="326" r:id="rId33"/>
    <p:sldId id="328" r:id="rId34"/>
    <p:sldId id="329" r:id="rId35"/>
    <p:sldId id="257" r:id="rId3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7"/>
    <p:restoredTop sz="95859"/>
  </p:normalViewPr>
  <p:slideViewPr>
    <p:cSldViewPr snapToGrid="0">
      <p:cViewPr varScale="1">
        <p:scale>
          <a:sx n="114" d="100"/>
          <a:sy n="114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ferhub.pl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A5B34D4-A34A-8F2E-F538-FD9A7328B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1927" y="4404751"/>
            <a:ext cx="8948145" cy="919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99E98C-02E7-B535-168F-442B6A7FD2F8}"/>
              </a:ext>
            </a:extLst>
          </p:cNvPr>
          <p:cNvSpPr txBox="1"/>
          <p:nvPr userDrawn="1"/>
        </p:nvSpPr>
        <p:spPr>
          <a:xfrm>
            <a:off x="2037882" y="3973880"/>
            <a:ext cx="761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Innowacja została opracowana w Inkubatorze </a:t>
            </a:r>
            <a:r>
              <a:rPr lang="pl-PL" dirty="0" err="1"/>
              <a:t>TransferHUB</a:t>
            </a:r>
            <a:r>
              <a:rPr lang="pl-PL" dirty="0"/>
              <a:t>, </a:t>
            </a:r>
            <a:r>
              <a:rPr lang="pl-P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www.transferhub.pl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61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22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9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5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46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6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5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74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116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D0A1A1-FE50-6F7B-09B7-3841AD34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36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B06AB-E278-A26B-3988-C895FEBE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02AF699-3292-E662-5AB6-C5330E59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41EE401-0688-B5AC-6CD7-A8D2508E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276B7B-BB1A-8F13-C598-0F9BD745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77F7B5-FBD3-B53E-9284-F1430F7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590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890888-75D4-4272-5DA4-C9CB5849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D9CD98-B30E-B44E-6F3C-F8EC6F912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B22256C-C2CE-D710-23DE-E4902CA9A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02E26B-E453-68DE-93EA-3E005A60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7D704-A5F9-F303-2B00-4222B99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022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6AAC2-E7A1-F7E8-334B-0C3A2125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EA9E1-A131-653A-F16E-F666EC34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6B71D-F193-BEE0-E160-8E358DD7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24754-BBDF-E98F-47DB-760348EB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CFFEB-729F-1F3C-6007-01A2733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371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D130D-37B8-02D8-D2C0-88747F2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0230D-52E5-1FD8-B893-4B68C23AD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0B0F71-0FB2-947F-176E-F93298618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B50828-7D72-D8F4-8FF3-D251BAEC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1ABCAB-B5F2-EACD-4F7D-19D46377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D24622A-C59D-0449-4108-A974C824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993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E4B92E-9B45-0BB5-017E-CA1515E6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57A935-B636-7EBC-CB8B-1470F1B8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115D83-A34E-413D-A903-0C75A8E2E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42A3A5-A178-F147-524B-B1F3D8C14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B1462F0-0B3A-F211-FD85-513FAAED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18F451-9CDE-4E71-1638-72CD1D6B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85C61A-36B9-EED4-21FD-89662BC1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2BA659D-17CE-E6CC-F6A2-49BD0031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52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0429B-F355-B924-118B-58637969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215A9AE-5DE7-0F5D-FF5A-EDEF9DF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C4A5B5-C82B-F254-C952-49965FE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4E857E-0C43-E169-F1BC-6CE5D35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63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429B6D9-3CC1-85C3-013C-0CF709B2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C69F5C9-7C89-5F6D-00E3-F7C62BD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2748E0-78BA-920D-C2B1-7B060DF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671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87344-2BA2-58FC-2EB7-602F7C8C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EE5FE6-83CF-7FCF-6EF5-4DFF342E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427A8C-AD3E-9F18-2F07-1AFD42336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E20FB0-8124-68CF-D9FB-14139A2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328DA8-9F9A-F962-8298-1DBFAA83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FD155F-C19D-ECB6-3FFB-5277ED00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981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AF5FFC-FB3A-2DEE-B754-AB2F9353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ADE2D2A-4B8E-0C36-C47D-6DBAF1351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1B92970-2F0A-6DAC-7B15-8FCBA753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C2A42E-43FC-5A95-B13A-95FCE0A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120446-5440-78A5-38EE-B767687C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4BD6AA-A4F8-741B-BCD2-22A23B4D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089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239CF-02AD-E511-1DDF-3AE1A9C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F21A2E-318E-6451-C420-02F19DAFB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80885-8147-2C36-170B-DD45BABE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C3D6B9-E9B0-97FD-9962-B6DDF887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0F974C-A5CD-11BD-E300-DF734A30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246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560C21-6AFB-DF54-121A-7593CD494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EEA158-53E0-C345-ABF6-D874E4138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E95A4D-B714-9E60-53A0-9B242B2C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305967-98E2-BD4D-812B-0152456205E7}" type="datetimeFigureOut">
              <a:rPr lang="en-CA" smtClean="0"/>
              <a:t>2025-04-25</a:t>
            </a:fld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580633-5025-F66A-BEAE-82C2493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A2026-0927-44B6-4DC5-F6DCFDF1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F3FD03-1B22-A846-B16F-84EC3BE2AE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61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6D66FE-FDB2-8467-3F86-0FF662DC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6077" y="3510636"/>
            <a:ext cx="6414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1151" y="0"/>
            <a:ext cx="12203151" cy="36512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963BAF-EB5D-78DF-75F8-3F77359D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CA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11FD7F-8784-A27D-53AA-61CD75054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CA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37B8796-ADDD-4C40-7263-07D7875AA60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9445" y="6105293"/>
            <a:ext cx="1481021" cy="7527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026FC6-D914-CA12-3A1E-03D6E3EF4F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151" y="0"/>
            <a:ext cx="12203151" cy="61383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570F126-8A7B-12D9-FC47-7078F3A6CC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138340"/>
            <a:ext cx="1220315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FBCA8C-2DEE-37EA-0D3A-A0053E5673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Pokolenia bez stereotypów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71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1. </a:t>
            </a:r>
            <a:r>
              <a:rPr lang="pl-PL" sz="4000" kern="100" dirty="0">
                <a:cs typeface="Times New Roman" panose="02020603050405020304" pitchFamily="18" charset="0"/>
              </a:rPr>
              <a:t>Pokolenie Baby </a:t>
            </a:r>
            <a:r>
              <a:rPr lang="pl-PL" sz="4000" kern="100" dirty="0" err="1">
                <a:cs typeface="Times New Roman" panose="02020603050405020304" pitchFamily="18" charset="0"/>
              </a:rPr>
              <a:t>Boomers</a:t>
            </a:r>
            <a:r>
              <a:rPr lang="pl-PL" sz="4000" kern="100" dirty="0">
                <a:cs typeface="Times New Roman" panose="02020603050405020304" pitchFamily="18" charset="0"/>
              </a:rPr>
              <a:t> (1946–1964) niechętnie korzysta z nowych technologii w pracy.</a:t>
            </a:r>
            <a:endParaRPr lang="en-CA" sz="40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746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36BA62-5272-F9AC-3654-DA225EC4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1. </a:t>
            </a:r>
            <a:r>
              <a:rPr lang="pl-PL" sz="4000" kern="100" dirty="0">
                <a:cs typeface="Times New Roman" panose="02020603050405020304" pitchFamily="18" charset="0"/>
              </a:rPr>
              <a:t>Pokolenie Baby </a:t>
            </a:r>
            <a:r>
              <a:rPr lang="pl-PL" sz="4000" kern="100" dirty="0" err="1">
                <a:cs typeface="Times New Roman" panose="02020603050405020304" pitchFamily="18" charset="0"/>
              </a:rPr>
              <a:t>Boomers</a:t>
            </a:r>
            <a:r>
              <a:rPr lang="pl-PL" sz="4000" kern="100" dirty="0">
                <a:cs typeface="Times New Roman" panose="02020603050405020304" pitchFamily="18" charset="0"/>
              </a:rPr>
              <a:t> (1946–1964) niechętnie korzysta z nowych technologii w pracy.</a:t>
            </a:r>
            <a:endParaRPr lang="en-CA" sz="40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C530FF1-9B37-AB13-40E3-132F578F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55020" cy="4351338"/>
          </a:xfrm>
        </p:spPr>
        <p:txBody>
          <a:bodyPr/>
          <a:lstStyle/>
          <a:p>
            <a:endParaRPr lang="pl-PL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 </a:t>
            </a:r>
          </a:p>
          <a:p>
            <a:endParaRPr lang="en-CA" dirty="0"/>
          </a:p>
        </p:txBody>
      </p:sp>
      <p:sp>
        <p:nvSpPr>
          <p:cNvPr id="2" name="Symbol zastępczy zawartości 5">
            <a:extLst>
              <a:ext uri="{FF2B5EF4-FFF2-40B4-BE49-F238E27FC236}">
                <a16:creationId xmlns:a16="http://schemas.microsoft.com/office/drawing/2014/main" id="{82B7B61E-42DB-D620-57B3-B8FA180D8D18}"/>
              </a:ext>
            </a:extLst>
          </p:cNvPr>
          <p:cNvSpPr txBox="1">
            <a:spLocks/>
          </p:cNvSpPr>
          <p:nvPr/>
        </p:nvSpPr>
        <p:spPr>
          <a:xfrm>
            <a:off x="5029199" y="2048649"/>
            <a:ext cx="6523463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1800" dirty="0"/>
              <a:t>Chociaż Baby </a:t>
            </a:r>
            <a:r>
              <a:rPr lang="pl-PL" sz="1800" dirty="0" err="1"/>
              <a:t>Boomers</a:t>
            </a:r>
            <a:r>
              <a:rPr lang="pl-PL" sz="1800" dirty="0"/>
              <a:t> dorastali bez nowych technologii, badania pokazują, że wielu z nich skutecznie adaptuje się do zmian technologicznych w miejscu pracy, zwłaszcza gdy są zapewnione odpowiednie szkolenia. Wg raportu </a:t>
            </a:r>
            <a:r>
              <a:rPr lang="pl-PL" sz="1800" dirty="0" err="1"/>
              <a:t>Pew</a:t>
            </a:r>
            <a:r>
              <a:rPr lang="pl-PL" sz="1800" dirty="0"/>
              <a:t> </a:t>
            </a:r>
            <a:r>
              <a:rPr lang="pl-PL" sz="1800" dirty="0" err="1"/>
              <a:t>Research</a:t>
            </a:r>
            <a:r>
              <a:rPr lang="pl-PL" sz="1800" dirty="0"/>
              <a:t> Center, ponad 68% </a:t>
            </a:r>
            <a:r>
              <a:rPr lang="pl-PL" sz="1800" dirty="0" err="1"/>
              <a:t>Boomersów</a:t>
            </a:r>
            <a:r>
              <a:rPr lang="pl-PL" sz="1800" dirty="0"/>
              <a:t> używa smartfonów, a ich otwartość na technologię rośnie wraz z jej użytecznością w codziennym życiu i pracy.</a:t>
            </a:r>
          </a:p>
          <a:p>
            <a:pPr marL="0" indent="0">
              <a:buNone/>
            </a:pPr>
            <a:endParaRPr lang="en-CA" sz="3600" dirty="0"/>
          </a:p>
          <a:p>
            <a:pPr marL="0" indent="0">
              <a:buNone/>
            </a:pPr>
            <a:r>
              <a:rPr lang="pl-PL" sz="1800" dirty="0"/>
              <a:t>Źródło: </a:t>
            </a:r>
            <a:r>
              <a:rPr lang="pl-PL" sz="1800" dirty="0" err="1"/>
              <a:t>Pew</a:t>
            </a:r>
            <a:r>
              <a:rPr lang="pl-PL" sz="1800" dirty="0"/>
              <a:t> </a:t>
            </a:r>
            <a:r>
              <a:rPr lang="pl-PL" sz="1800" dirty="0" err="1"/>
              <a:t>Research</a:t>
            </a:r>
            <a:r>
              <a:rPr lang="pl-PL" sz="1800" dirty="0"/>
              <a:t> Center (2019). "Tech </a:t>
            </a:r>
            <a:r>
              <a:rPr lang="pl-PL" sz="1800" dirty="0" err="1"/>
              <a:t>Adoption</a:t>
            </a:r>
            <a:r>
              <a:rPr lang="pl-PL" sz="1800" dirty="0"/>
              <a:t> </a:t>
            </a:r>
            <a:r>
              <a:rPr lang="pl-PL" sz="1800" dirty="0" err="1"/>
              <a:t>Climbs</a:t>
            </a:r>
            <a:r>
              <a:rPr lang="pl-PL" sz="1800" dirty="0"/>
              <a:t> </a:t>
            </a:r>
            <a:r>
              <a:rPr lang="pl-PL" sz="1800" dirty="0" err="1"/>
              <a:t>Among</a:t>
            </a:r>
            <a:r>
              <a:rPr lang="pl-PL" sz="1800" dirty="0"/>
              <a:t> </a:t>
            </a:r>
            <a:r>
              <a:rPr lang="pl-PL" sz="1800" dirty="0" err="1"/>
              <a:t>Older</a:t>
            </a:r>
            <a:r>
              <a:rPr lang="pl-PL" sz="1800" dirty="0"/>
              <a:t> </a:t>
            </a:r>
            <a:r>
              <a:rPr lang="pl-PL" sz="1800" dirty="0" err="1"/>
              <a:t>Americans</a:t>
            </a:r>
            <a:r>
              <a:rPr lang="pl-PL" sz="1800" dirty="0"/>
              <a:t>"</a:t>
            </a:r>
            <a:endParaRPr lang="en-CA" sz="18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61797C5-7B77-FCAE-7D07-B321040E3C4E}"/>
              </a:ext>
            </a:extLst>
          </p:cNvPr>
          <p:cNvSpPr/>
          <p:nvPr/>
        </p:nvSpPr>
        <p:spPr>
          <a:xfrm>
            <a:off x="498613" y="2946993"/>
            <a:ext cx="2435087" cy="62947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7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l-PL" sz="4000" kern="100" dirty="0">
                <a:cs typeface="Times New Roman" panose="02020603050405020304" pitchFamily="18" charset="0"/>
              </a:rPr>
              <a:t>Pokolenie X (1965–1980) jest najbardziej lojalne wobec pracodawców.</a:t>
            </a:r>
            <a:endParaRPr lang="en-CA" sz="40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4781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l-PL" sz="4000" kern="100" dirty="0">
                <a:cs typeface="Times New Roman" panose="02020603050405020304" pitchFamily="18" charset="0"/>
              </a:rPr>
              <a:t>Pokolenie X (1965–1980) jest najbardziej lojalne wobec pracodawców.</a:t>
            </a:r>
            <a:endParaRPr lang="en-CA" sz="40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F625388-ABCC-2228-7BB1-8E325464F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6324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1800" dirty="0"/>
              <a:t>Pokolenie X, które często dorastało w okresie niepewności ekonomicznej, przywiązuje dużą wagę do stabilności zawodowej. Raport Gallupa pokazuje, że pracownicy Gen X wykazują większą lojalność w porównaniu do </a:t>
            </a:r>
            <a:r>
              <a:rPr lang="pl-PL" sz="1800" dirty="0" err="1"/>
              <a:t>Millenialsów</a:t>
            </a:r>
            <a:r>
              <a:rPr lang="pl-PL" sz="1800" dirty="0"/>
              <a:t> (Y) i Gen Z, dłużej utrzymując się w jednym miejscu pracy.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Źródło: Gallup (2016). "How </a:t>
            </a:r>
            <a:r>
              <a:rPr lang="pl-PL" sz="1800" dirty="0" err="1"/>
              <a:t>Millennials</a:t>
            </a:r>
            <a:r>
              <a:rPr lang="pl-PL" sz="1800" dirty="0"/>
              <a:t> Want to </a:t>
            </a:r>
            <a:r>
              <a:rPr lang="pl-PL" sz="1800" dirty="0" err="1"/>
              <a:t>Work</a:t>
            </a:r>
            <a:r>
              <a:rPr lang="pl-PL" sz="1800" dirty="0"/>
              <a:t> and Live"</a:t>
            </a:r>
          </a:p>
          <a:p>
            <a:pPr marL="0" indent="0">
              <a:buNone/>
            </a:pPr>
            <a:endParaRPr lang="en-CA" sz="18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0222DC64-2FCA-3D6A-1445-03652099D6B5}"/>
              </a:ext>
            </a:extLst>
          </p:cNvPr>
          <p:cNvSpPr/>
          <p:nvPr/>
        </p:nvSpPr>
        <p:spPr>
          <a:xfrm>
            <a:off x="882158" y="2311374"/>
            <a:ext cx="2435087" cy="62947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125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1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3. Pokolenie </a:t>
            </a:r>
            <a:r>
              <a:rPr lang="pl-PL" sz="4000" kern="100" dirty="0">
                <a:cs typeface="Times New Roman" panose="02020603050405020304" pitchFamily="18" charset="0"/>
              </a:rPr>
              <a:t>Z (1997–2012) oczekuje większej równowagi między pracą a życiem prywatnym niż jakiekolwiek wcześniejsze pokolenie.</a:t>
            </a:r>
            <a:endParaRPr lang="en-CA" sz="40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</a:t>
            </a:r>
            <a:r>
              <a:rPr lang="pl-PL" sz="39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FAKT</a:t>
            </a: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861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1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3. Pokolenie </a:t>
            </a:r>
            <a:r>
              <a:rPr lang="pl-PL" sz="4000" kern="100" dirty="0">
                <a:cs typeface="Times New Roman" panose="02020603050405020304" pitchFamily="18" charset="0"/>
              </a:rPr>
              <a:t>Z (1997–2012) oczekuje większej równowagi między pracą a życiem prywatnym niż jakiekolwiek wcześniejsze pokolenie.</a:t>
            </a:r>
            <a:endParaRPr lang="en-CA" sz="40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</a:t>
            </a:r>
            <a:r>
              <a:rPr lang="pl-PL" sz="39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FAKT</a:t>
            </a: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F625388-ABCC-2228-7BB1-8E325464F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2215918"/>
            <a:ext cx="6324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1800" dirty="0"/>
              <a:t>Gen Z przykłada jeszcze większą wagę do </a:t>
            </a:r>
            <a:r>
              <a:rPr lang="pl-PL" sz="1800" dirty="0" err="1"/>
              <a:t>well-beingu</a:t>
            </a:r>
            <a:r>
              <a:rPr lang="pl-PL" sz="1800" dirty="0"/>
              <a:t> i </a:t>
            </a:r>
            <a:r>
              <a:rPr lang="pl-PL" sz="1800" dirty="0" err="1"/>
              <a:t>work</a:t>
            </a:r>
            <a:r>
              <a:rPr lang="pl-PL" sz="1800" dirty="0"/>
              <a:t>-life </a:t>
            </a:r>
            <a:r>
              <a:rPr lang="pl-PL" sz="1800" dirty="0" err="1"/>
              <a:t>balance</a:t>
            </a:r>
            <a:r>
              <a:rPr lang="pl-PL" sz="1800" dirty="0"/>
              <a:t> niż </a:t>
            </a:r>
            <a:r>
              <a:rPr lang="pl-PL" sz="1800" dirty="0" err="1"/>
              <a:t>Millenialsi</a:t>
            </a:r>
            <a:r>
              <a:rPr lang="pl-PL" sz="1800" dirty="0"/>
              <a:t>. W badaniu Deloitte Global 2022 Gen Z and </a:t>
            </a:r>
            <a:r>
              <a:rPr lang="pl-PL" sz="1800" dirty="0" err="1"/>
              <a:t>Millennial</a:t>
            </a:r>
            <a:r>
              <a:rPr lang="pl-PL" sz="1800" dirty="0"/>
              <a:t> </a:t>
            </a:r>
            <a:r>
              <a:rPr lang="pl-PL" sz="1800" dirty="0" err="1"/>
              <a:t>Survey</a:t>
            </a:r>
            <a:r>
              <a:rPr lang="pl-PL" sz="1800" dirty="0"/>
              <a:t>, aż 46% przedstawicieli Gen Z przyznało, że odrzuciło ofertę pracy z powodu braku elastyczności w godzinach pracy.</a:t>
            </a:r>
          </a:p>
          <a:p>
            <a:pPr marL="0" indent="0">
              <a:buNone/>
            </a:pPr>
            <a:r>
              <a:rPr lang="pl-PL" sz="1800" dirty="0"/>
              <a:t>Źródło: Deloitte (2022). "2022 Gen Z and </a:t>
            </a:r>
            <a:r>
              <a:rPr lang="pl-PL" sz="1800" dirty="0" err="1"/>
              <a:t>Millennial</a:t>
            </a:r>
            <a:r>
              <a:rPr lang="pl-PL" sz="1800" dirty="0"/>
              <a:t> </a:t>
            </a:r>
            <a:r>
              <a:rPr lang="pl-PL" sz="1800" dirty="0" err="1"/>
              <a:t>Survey</a:t>
            </a:r>
            <a:r>
              <a:rPr lang="pl-PL" sz="1800" dirty="0"/>
              <a:t>"</a:t>
            </a:r>
            <a:endParaRPr lang="en-CA" sz="18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0222DC64-2FCA-3D6A-1445-03652099D6B5}"/>
              </a:ext>
            </a:extLst>
          </p:cNvPr>
          <p:cNvSpPr/>
          <p:nvPr/>
        </p:nvSpPr>
        <p:spPr>
          <a:xfrm>
            <a:off x="882158" y="2311374"/>
            <a:ext cx="2435087" cy="62947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0093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1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l-PL" sz="3600" kern="100" dirty="0">
                <a:cs typeface="Times New Roman" panose="02020603050405020304" pitchFamily="18" charset="0"/>
              </a:rPr>
              <a:t>Starsze pokolenia (Baby </a:t>
            </a:r>
            <a:r>
              <a:rPr lang="pl-PL" sz="3600" kern="100" dirty="0" err="1">
                <a:cs typeface="Times New Roman" panose="02020603050405020304" pitchFamily="18" charset="0"/>
              </a:rPr>
              <a:t>Boomers</a:t>
            </a:r>
            <a:r>
              <a:rPr lang="pl-PL" sz="3600" kern="100" dirty="0">
                <a:cs typeface="Times New Roman" panose="02020603050405020304" pitchFamily="18" charset="0"/>
              </a:rPr>
              <a:t> i X) nie cenią wartości pracy zespołowej tak bardzo jak młodsze pokolenia (Y i Z).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3189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5F6422-D856-7D9A-0822-E95643199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1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l-PL" sz="3600" kern="100" dirty="0">
                <a:cs typeface="Times New Roman" panose="02020603050405020304" pitchFamily="18" charset="0"/>
              </a:rPr>
              <a:t>Starsze pokolenia (Baby </a:t>
            </a:r>
            <a:r>
              <a:rPr lang="pl-PL" sz="3600" kern="100" dirty="0" err="1">
                <a:cs typeface="Times New Roman" panose="02020603050405020304" pitchFamily="18" charset="0"/>
              </a:rPr>
              <a:t>Boomers</a:t>
            </a:r>
            <a:r>
              <a:rPr lang="pl-PL" sz="3600" kern="100" dirty="0">
                <a:cs typeface="Times New Roman" panose="02020603050405020304" pitchFamily="18" charset="0"/>
              </a:rPr>
              <a:t> i X) nie cenią wartości pracy zespołowej tak bardzo jak młodsze pokolenia (Y i Z).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68D7A4-B06E-190C-D40A-347776DDA0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 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F625388-ABCC-2228-7BB1-8E325464F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2215918"/>
            <a:ext cx="6324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1800" dirty="0"/>
              <a:t>Wartość pracy zespołowej jest ceniona przez wszystkie pokolenia, jednak różnią się one w podejściu do jej realizacji. Badania SHRM (</a:t>
            </a:r>
            <a:r>
              <a:rPr lang="pl-PL" sz="1800" dirty="0" err="1"/>
              <a:t>Society</a:t>
            </a:r>
            <a:r>
              <a:rPr lang="pl-PL" sz="1800" dirty="0"/>
              <a:t> for Human Resource Management) pokazują, że Baby </a:t>
            </a:r>
            <a:r>
              <a:rPr lang="pl-PL" sz="1800" dirty="0" err="1"/>
              <a:t>Boomers</a:t>
            </a:r>
            <a:r>
              <a:rPr lang="pl-PL" sz="1800" dirty="0"/>
              <a:t> i Gen X cenią sobie zarówno samodzielność, jak i współpracę zespołową – szczególnie w kontekście osiągania wspólnych celów organizacyjnych.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Źródło: SHRM (2015). "</a:t>
            </a:r>
            <a:r>
              <a:rPr lang="pl-PL" sz="1800" dirty="0" err="1"/>
              <a:t>Managing</a:t>
            </a:r>
            <a:r>
              <a:rPr lang="pl-PL" sz="1800" dirty="0"/>
              <a:t> the </a:t>
            </a:r>
            <a:r>
              <a:rPr lang="pl-PL" sz="1800" dirty="0" err="1"/>
              <a:t>Multigenerational</a:t>
            </a:r>
            <a:r>
              <a:rPr lang="pl-PL" sz="1800" dirty="0"/>
              <a:t> </a:t>
            </a:r>
            <a:r>
              <a:rPr lang="pl-PL" sz="1800" dirty="0" err="1"/>
              <a:t>Workforce</a:t>
            </a:r>
            <a:r>
              <a:rPr lang="pl-PL" sz="1800" dirty="0"/>
              <a:t>"</a:t>
            </a:r>
          </a:p>
          <a:p>
            <a:pPr marL="0" indent="0">
              <a:buNone/>
            </a:pPr>
            <a:endParaRPr lang="en-CA" sz="18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0222DC64-2FCA-3D6A-1445-03652099D6B5}"/>
              </a:ext>
            </a:extLst>
          </p:cNvPr>
          <p:cNvSpPr/>
          <p:nvPr/>
        </p:nvSpPr>
        <p:spPr>
          <a:xfrm>
            <a:off x="838200" y="3114261"/>
            <a:ext cx="2435087" cy="62947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43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546C-8129-7D35-BCEB-EBA25770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8783CA2-1ABE-F40C-4F12-B5496A029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5.Młodsze pokolenia są bardziej skłonne do bojkotu produktów i marek niż starsze.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F598953-B5EB-F831-A986-1AE582699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3605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0B153-8665-45E2-BC97-78FF1EA3E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7FB94B1-CE31-1948-C520-E64AFFC4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5.Młodsze pokolenia są bardziej skłonne do bojkotu produktów i marek niż starsze.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FDFFE42-D20E-9606-631E-BBE2931097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BEC96FB-69FD-CC78-0FC3-C9D7E93B6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825625"/>
            <a:ext cx="6344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Badania nie uzasadniają takiego stwierdzenia. Wynika z nich raczej, że młodzi bardziej martwią się problemami, które ich bezpośrednio dotyczą: niskimi zarobkami czy trudnościami ze znalezieniem i opłaceniem mieszkania. </a:t>
            </a:r>
            <a:b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starsze generacje (pokolenie X i pokolenie wyżu demograficznego) są bardziej skłonne do bojkotowania marek i firm. (Ipsos, 2023)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226BA8E-807C-9FAC-722F-E6907BACCE84}"/>
              </a:ext>
            </a:extLst>
          </p:cNvPr>
          <p:cNvSpPr/>
          <p:nvPr/>
        </p:nvSpPr>
        <p:spPr>
          <a:xfrm>
            <a:off x="778566" y="3147391"/>
            <a:ext cx="1871869" cy="894522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50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BA0EB-1628-E0D0-8362-099CE891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29BC701-E36B-3E9D-AF77-530DBCA8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3"/>
            <a:ext cx="11353800" cy="1325563"/>
          </a:xfrm>
        </p:spPr>
        <p:txBody>
          <a:bodyPr>
            <a:normAutofit/>
          </a:bodyPr>
          <a:lstStyle/>
          <a:p>
            <a:r>
              <a:rPr lang="pl-PL" sz="3600" dirty="0"/>
              <a:t>6. Najbardziej samotną grupą wiekową są seniorzy.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DB39426-AF0A-446F-4B50-7619CF1DA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077328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481E-A105-0AD5-B66F-49D4F4EF1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54FE0BF-3D7D-C745-A245-DE9495F55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2228443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6. Najbardziej samotną grupą są seniorzy.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5EEB4CE-FD6A-4269-2564-BBA580E434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5113" indent="-36513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56BECE1-7BB1-36D4-5514-44A4D8566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6070" y="1825625"/>
            <a:ext cx="635773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36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2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 największego do tej pory badania dotyczącego samotności, w którym wzięło udział 55 tys. ochotników z całego świata wynika, że najbardziej samotni czują się ludzie młodzi (16-22 lata). 40% z nich często lub bardzo często odczuwała samotność. Dla porównania, w grupie osób powyżej 75 r.ż. poczucie osamotnienia deklarowało niespełna 30% badanych. Warto jednak pamiętać, że samotność to subiektywne poczucie rozbieżności pomiędzy naszym rzeczywistym a pożądanym poziomem więzi społecznej. Jednym słowem, zależy od naszych oczekiwań. Młodość to czas, kiedy kontakty towarzyskie są dla nas bardzo ważne, a ich brak szczególnie dotkliwy. (The </a:t>
            </a:r>
            <a:r>
              <a:rPr lang="pl-PL" sz="22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Lonelliness</a:t>
            </a:r>
            <a:r>
              <a:rPr lang="pl-PL" sz="22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Experiment)</a:t>
            </a:r>
            <a:endParaRPr lang="en-CA" sz="22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F29B977-274B-16F8-A92E-9D05DC776239}"/>
              </a:ext>
            </a:extLst>
          </p:cNvPr>
          <p:cNvSpPr/>
          <p:nvPr/>
        </p:nvSpPr>
        <p:spPr>
          <a:xfrm>
            <a:off x="838199" y="3154018"/>
            <a:ext cx="2209802" cy="78850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5901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0768-4B50-0EDD-05E7-FB1E77F22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6E5883E-377C-5289-2D3A-0D60CD858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47783" cy="1325563"/>
          </a:xfrm>
        </p:spPr>
        <p:txBody>
          <a:bodyPr>
            <a:normAutofit/>
          </a:bodyPr>
          <a:lstStyle/>
          <a:p>
            <a:r>
              <a:rPr lang="pl-PL" sz="3600" dirty="0"/>
              <a:t>7. Pokolenie Z ma poważny problem z koncentracją.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751F0BF-744A-8300-62B2-307BD8480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939404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B52A1-5D83-D91A-1AF2-DB29EFD4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18212D0-789A-D71E-0AF0-16CBBDE1D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03226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7. Pokolenie Z ma poważny problem z koncentracją.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9B530C5-D050-B5AD-B70A-5BCF888571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92C1CBE-E30E-EC39-A2C4-222E5B939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826" y="1825625"/>
            <a:ext cx="63179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jeden z najpowszechniejszych pokoleniowych mitów. Nie uzasadniają go jednak żadne wyniki badań. Poziom uwagi to złożone pojęcie. Testy, za pomocą których się ją mierzy, są skomplikowane i nie oferują prostego wskaźnika - nie ma danych o trendach, które pozwoliłyby nam porównać średni czas koncentracji uwagi ludzi z różnych pokoleń.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34EAB8A3-FD55-C7C7-3216-26C995E9BCFB}"/>
              </a:ext>
            </a:extLst>
          </p:cNvPr>
          <p:cNvSpPr/>
          <p:nvPr/>
        </p:nvSpPr>
        <p:spPr>
          <a:xfrm>
            <a:off x="1040295" y="3285677"/>
            <a:ext cx="1683027" cy="71561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6080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94BA-0B6F-A79C-2A1C-172FF7E8B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E784BCB-BEF2-9358-D1DB-9EA5E6FB7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0096" cy="1325563"/>
          </a:xfrm>
        </p:spPr>
        <p:txBody>
          <a:bodyPr>
            <a:normAutofit/>
          </a:bodyPr>
          <a:lstStyle/>
          <a:p>
            <a:r>
              <a:rPr lang="pl-PL" sz="3600" dirty="0"/>
              <a:t>8. Młodzi ludzie nie przywiązują wagi do relacji w pracy.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A55CCCF-5D88-3B10-08FF-742B3EF8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70096" cy="4351338"/>
          </a:xfrm>
        </p:spPr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591584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21C4C-80B3-ADFB-099F-33921CE22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A28CE19-3AB3-2150-2F20-E29AC004B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16478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8. Młodzi ludzie nie przywiązują wagi do relacji w pracy.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898DF7B-6CA9-2AC5-DD66-8467CB31B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79134" cy="4351338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6B5F14C-0019-0B7E-A303-E375254C0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2452" y="1825625"/>
            <a:ext cx="63113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 pokolenia Z relacje w pracy są bardzo ważne. Atmosfera i wspierające środowisko pracy wpływają nie tylko na dobrostan pokolenia Z, ale również na jego efektywność i produktywność.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cenią autentyczne i bliskie relacje. Wprawdzie do inicjowania i utrzymywania relacji wykorzystują często komunikację online, jednak coraz częściej deklarują również potrzebę bezpośredniego kontaktu. Chcą się uczyć od bardziej doświadczonych kolegów, dlatego wolą pracę hybrydową od w pełni zdalnej. A dobra atmosfera w pracy jest dla nich ważniejsza nawet niż ciekawe zadania. (Well.hr)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5865794-8AAC-9CB5-7E88-8217F77BEB8E}"/>
              </a:ext>
            </a:extLst>
          </p:cNvPr>
          <p:cNvSpPr/>
          <p:nvPr/>
        </p:nvSpPr>
        <p:spPr>
          <a:xfrm>
            <a:off x="1003852" y="3259173"/>
            <a:ext cx="1732722" cy="66678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4887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179-18AB-F6EA-4B68-B11611F22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112E7F0-3DB1-CE9A-C399-4678A7ED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9. Najmłodsze pokolenia (Z i Alfa) mają dziś największy udział w światowej populacji.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C7FB38D-3579-023A-8234-D679E7EE6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58097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31E3D-7C68-45DA-D97C-CACB5F108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7F97AC2-B760-EF20-2755-809F9DEC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41157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9. Najmłodsze pokolenia (Z i Alfa) mają dziś największy udział w światowej populacji.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6BAEB96-963E-A2A1-6ACC-7D2190A3D3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6736C8A-9900-1DCC-DD7E-9CC85C9BC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2574" y="1825625"/>
            <a:ext cx="63312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Światowa populacja przekroczyła w 2025 roku 8 mld. Pokolenie Z i pokolenie Alfa (urodzeni w latach 2010-2024) mają w niej obecnie największy udział (po 23%). Jednak pomiędzy poszczególnymi krajami występują duże różnice, np. w Indiach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stanowią 27% społeczeństwa, podczas gdy we Włoszech tylko 15%.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E03ED737-A463-71F6-2C89-2F65782B09AF}"/>
              </a:ext>
            </a:extLst>
          </p:cNvPr>
          <p:cNvSpPr/>
          <p:nvPr/>
        </p:nvSpPr>
        <p:spPr>
          <a:xfrm>
            <a:off x="685800" y="2498035"/>
            <a:ext cx="2875722" cy="77207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3047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B2ED3-3D93-20EE-FF6C-3DEA5516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3C8CB8F-9688-2F99-B822-8967F393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1353800" cy="1325563"/>
          </a:xfrm>
        </p:spPr>
        <p:txBody>
          <a:bodyPr>
            <a:noAutofit/>
          </a:bodyPr>
          <a:lstStyle/>
          <a:p>
            <a:r>
              <a:rPr lang="pl-PL" sz="3600" dirty="0"/>
              <a:t>10. Młodzi domagają się ciągłego chwalenia i doceniania ich pracy. Starsze pokolenia tego nie potrzebowały. Robiły swoje.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33BB17D-3DC5-14AA-83CE-AD1D8898F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25997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96A8E-23B7-8361-F8AE-A48BEA3CB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A7D0034-E625-20DD-812F-61C020233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062"/>
            <a:ext cx="11459817" cy="1325563"/>
          </a:xfrm>
        </p:spPr>
        <p:txBody>
          <a:bodyPr>
            <a:normAutofit fontScale="90000"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10. Młodzi domagają się ciągłego chwalenia i doceniania ich pracy. Starsze pokolenia tego nie potrzebowały. Robiły swoje.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4A73139-71AB-509A-2EB3-E6981EF10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819939" cy="4351338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DABB43E-621E-8446-303F-E5F6FCFAD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63246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nieprawda, wszyscy potrzebujemy docenienia. Z badania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Wellbeing@Work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Index zrealizowanego przez Well.hr wynika nawet, że na brak docenienia cierpią najbardziej pracownicy dojrzali, po 50 r.ż.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milenialsi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oczekują regularnej informacji zwrotnej i same chętnie jej udzielają, co często mylone jest z oczekiwaniem, że trzeba je bez przerwy chwalić. Warto także zauważyć, że w ostatnich latach nastąpił wyraźny zwrot w kierunku wspierającego przywództwa – dziś pracowników (bez względu na ich wiek) staramy się motywować, oferując im poczucie sensu, wpływu na pracę i docenienia. Korzyści z takiej zmiany odnoszą wszystkie pokolenia.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23D5EF0F-BE1E-A567-931C-9DE13A9C7984}"/>
              </a:ext>
            </a:extLst>
          </p:cNvPr>
          <p:cNvSpPr/>
          <p:nvPr/>
        </p:nvSpPr>
        <p:spPr>
          <a:xfrm>
            <a:off x="771939" y="3230702"/>
            <a:ext cx="2488096" cy="67917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932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C8BE-9C23-D693-875D-0C470E1F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810231B-E463-51B3-194E-F1A6492EB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11. Młodzi nie wkładają wysiłku w pracę.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27F93AB-B876-A40C-B617-A3BF072C3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 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899384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DE8E4-C067-F989-C094-C88DD971F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0CEA79F-8B3A-7532-2965-97D915B3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11. Młodzi nie wkładają wysiłku w pracę. </a:t>
            </a:r>
            <a:endParaRPr lang="en-CA" sz="4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8B57EC2-3207-E0B3-7862-9F1200BA20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5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5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6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E186A1-69F5-87AF-6A34-986E5397E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443" y="1546087"/>
            <a:ext cx="6652591" cy="46672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Przyszłość pokolenia Z, ich perspektywy na rynku pracy </a:t>
            </a:r>
            <a:b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 otaczająca rzeczywistość znacznie różnią się od doświadczanych przez wcześniejsze pokolenia. Dlatego </a:t>
            </a:r>
            <a:r>
              <a:rPr lang="pl-PL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inaczej myślą o swojej karierze zawodowej i mają nieco inny styl pracy od poprzedzających je generacji. Nie oznacza to jednak, że nie wkładają wysiłku w pracę. Mogą pracować w nadgodzinach, ale oczekują za to adekwatnego wynagrodzenia. Chcą osiągać sukcesy zawodowe, ale nie poświęcą dla nich swoich wartości czy dobrostanu. Ważne są dla nich poczucie docenienia, możliwość rozwoju, interesujące projekty, ale… w godzinach pracy. Stawiają granice i dbają o to, by praca nie zawładnęła ich życiem. Nie zależy im na pięciu się po kolejnych szczeblach kariery. Ciężka praca nie jest dla nich wartością samą w sobie, nie gwarantuje sukcesu, nie jest też powodem do dumy. W przeciwieństwie do pracy definiowanej jako mądra – z wykorzystaniem nowoczesnych technologii, platform internetowych i sztucznej inteligencji. (Well.hr)</a:t>
            </a:r>
            <a:endParaRPr lang="en-CA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A8996885-3428-A76A-BDA7-D7C44245DDE7}"/>
              </a:ext>
            </a:extLst>
          </p:cNvPr>
          <p:cNvSpPr/>
          <p:nvPr/>
        </p:nvSpPr>
        <p:spPr>
          <a:xfrm>
            <a:off x="685801" y="2620755"/>
            <a:ext cx="2203173" cy="74529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1121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F34F5-CC58-79C0-E64B-48F8D258F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9926784-544A-7593-4EA6-01AD7107A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12. Młodzi nie mają szacunku do przełożonych i bardziej doświadczonych koleżanek i kolegów.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FA63883-CE05-C44B-815E-941FB0F05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3600" dirty="0"/>
          </a:p>
          <a:p>
            <a:pPr marL="0" indent="0">
              <a:buNone/>
            </a:pPr>
            <a:r>
              <a:rPr lang="pl-PL" sz="3600" dirty="0"/>
              <a:t>A/ FAKT</a:t>
            </a:r>
          </a:p>
          <a:p>
            <a:pPr marL="0" indent="0">
              <a:buNone/>
            </a:pPr>
            <a:r>
              <a:rPr lang="pl-PL" sz="3600" dirty="0"/>
              <a:t>B/ MIT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573268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1852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12. Młodzi nie mają szacunku do przełożonych i bardziej doświadczonych koleżanek i kolegów. </a:t>
            </a:r>
            <a:endParaRPr lang="en-CA" sz="36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043C3E3-B909-386D-7C8F-677038C7A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825625"/>
            <a:ext cx="6344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3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nieprawda, młodzi ludzie postrzegają doświadczenie jako wartość i bardzo chcą się uczyć od starszych kolegów i koleżanek. Większość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zetek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chciałoby też mieć szefa, który będzie dla nich autorytetem. Autorytet nie jest jednak dla nich równoznaczny ze stanowiskiem, ponieważ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nie przywiązują tak dużej wagi do hierarchii, jak ich starsi koledzy i koleżanki. Na szacunek z ich strony mogą liczyć osoby o dużej wiedzy i doświadczeniu, gotowe dzielić się nimi z </a:t>
            </a:r>
            <a:r>
              <a:rPr lang="pl-PL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zetkami</a:t>
            </a:r>
            <a:r>
              <a:rPr lang="pl-PL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(Well.hr) </a:t>
            </a:r>
            <a:endParaRPr lang="en-CA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899AD2B-7D21-47AA-F3CC-ADBF9CA2924C}"/>
              </a:ext>
            </a:extLst>
          </p:cNvPr>
          <p:cNvSpPr/>
          <p:nvPr/>
        </p:nvSpPr>
        <p:spPr>
          <a:xfrm>
            <a:off x="838200" y="3323120"/>
            <a:ext cx="2216426" cy="7386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8082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1852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pl-PL" sz="3600" kern="100" dirty="0" err="1">
                <a:cs typeface="Times New Roman" panose="02020603050405020304" pitchFamily="18" charset="0"/>
              </a:rPr>
              <a:t>Millenialsi</a:t>
            </a:r>
            <a:r>
              <a:rPr lang="pl-PL" sz="3600" kern="100" dirty="0">
                <a:cs typeface="Times New Roman" panose="02020603050405020304" pitchFamily="18" charset="0"/>
              </a:rPr>
              <a:t> wolą pisać wiadomości niż rozmawiać przez telefon.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798571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1852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13. </a:t>
            </a:r>
            <a:r>
              <a:rPr lang="pl-PL" sz="3600" kern="100" dirty="0" err="1">
                <a:cs typeface="Times New Roman" panose="02020603050405020304" pitchFamily="18" charset="0"/>
              </a:rPr>
              <a:t>Millenialsi</a:t>
            </a:r>
            <a:r>
              <a:rPr lang="pl-PL" sz="3600" kern="100" dirty="0">
                <a:cs typeface="Times New Roman" panose="02020603050405020304" pitchFamily="18" charset="0"/>
              </a:rPr>
              <a:t> wolą pisać wiadomości niż rozmawiać przez telefon.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043C3E3-B909-386D-7C8F-677038C7A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690688"/>
            <a:ext cx="6344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3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1800" dirty="0" err="1"/>
              <a:t>Millenialsi</a:t>
            </a:r>
            <a:r>
              <a:rPr lang="pl-PL" sz="1800" dirty="0"/>
              <a:t> (pokolenie Y, urodzeni ok. 1981–1996) </a:t>
            </a:r>
            <a:r>
              <a:rPr lang="pl-PL" sz="1800" b="1" dirty="0"/>
              <a:t>preferują komunikację pisemną</a:t>
            </a:r>
            <a:r>
              <a:rPr lang="pl-PL" sz="1800" dirty="0"/>
              <a:t> – np. SMS-y, komunikatory internetowe (WhatsApp, Messenger) w większym stopniu niż rozmowy telefoniczne. Wiadomości tekstowe pozwalają na szybkie przekazywanie informacji bez konieczności angażowania się w dłuższą rozmowę. Pisząc wiadomości, </a:t>
            </a:r>
            <a:r>
              <a:rPr lang="pl-PL" sz="1800" dirty="0" err="1"/>
              <a:t>Millenialsi</a:t>
            </a:r>
            <a:r>
              <a:rPr lang="pl-PL" sz="1800" dirty="0"/>
              <a:t> mają więcej czasu na przemyślenie odpowiedzi i mogą unikać niekomfortowych sytuacji. </a:t>
            </a:r>
            <a:r>
              <a:rPr lang="pl-PL" sz="1800" dirty="0" err="1"/>
              <a:t>Millenialsi</a:t>
            </a:r>
            <a:r>
              <a:rPr lang="pl-PL" sz="1800" dirty="0"/>
              <a:t> dorastali w okresie upowszechnienia komunikacji SMS-owej i internetowej, co ukształtowało ich preferencje.</a:t>
            </a:r>
          </a:p>
          <a:p>
            <a:pPr marL="0" indent="0">
              <a:buNone/>
            </a:pPr>
            <a:br>
              <a:rPr lang="pl-PL" sz="1400" dirty="0"/>
            </a:br>
            <a:r>
              <a:rPr lang="pl-PL" sz="1400" dirty="0"/>
              <a:t>Źródło: </a:t>
            </a:r>
            <a:r>
              <a:rPr lang="pl-PL" sz="1400" dirty="0" err="1"/>
              <a:t>Twilio</a:t>
            </a:r>
            <a:r>
              <a:rPr lang="pl-PL" sz="1400" dirty="0"/>
              <a:t> – "Global Messaging Consumer Report"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4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899AD2B-7D21-47AA-F3CC-ADBF9CA2924C}"/>
              </a:ext>
            </a:extLst>
          </p:cNvPr>
          <p:cNvSpPr/>
          <p:nvPr/>
        </p:nvSpPr>
        <p:spPr>
          <a:xfrm>
            <a:off x="838200" y="2509081"/>
            <a:ext cx="2216426" cy="7386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2438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1852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pl-PL" sz="3600" kern="100" dirty="0">
                <a:cs typeface="Times New Roman" panose="02020603050405020304" pitchFamily="18" charset="0"/>
              </a:rPr>
              <a:t>Pokolenie X preferuje tradycyjne spotkania zamiast wideokonferencji.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79D5C50A-4FA1-5CCA-AF89-EF5D765D13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1933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1852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pl-PL" sz="3600" kern="100" dirty="0">
                <a:cs typeface="Times New Roman" panose="02020603050405020304" pitchFamily="18" charset="0"/>
              </a:rPr>
              <a:t>Pokolenie X preferuje tradycyjne spotkania zamiast wideokonferencji.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043C3E3-B909-386D-7C8F-677038C7A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690688"/>
            <a:ext cx="63444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3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r>
              <a:rPr lang="pl-PL" sz="2000" dirty="0"/>
              <a:t>Pokolenie X (urodzeni ok. 1965–1980) wychowywało się i budowało kariery w czasach, gdy </a:t>
            </a:r>
            <a:r>
              <a:rPr lang="pl-PL" sz="2000" b="1" dirty="0"/>
              <a:t>osobiste spotkania twarzą w twarz były normą</a:t>
            </a:r>
            <a:r>
              <a:rPr lang="pl-PL" sz="2000" dirty="0"/>
              <a:t>. Z tego powodu często: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/>
              <a:t>Preferują osobiste interakcje</a:t>
            </a:r>
            <a:r>
              <a:rPr lang="pl-PL" sz="2000" dirty="0"/>
              <a:t>, które budują zaufanie i pozwalają na lepsze odczytywanie sygnałów niewerbalnych.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000" b="1" dirty="0"/>
              <a:t>Postrzegają tradycyjne spotkania</a:t>
            </a:r>
            <a:r>
              <a:rPr lang="pl-PL" sz="2000" dirty="0"/>
              <a:t> jako bardziej profesjonalne i skuteczne, zwłaszcza w kontekście ważnych decyzji biznesowych.</a:t>
            </a:r>
          </a:p>
          <a:p>
            <a:pPr marL="0" indent="0">
              <a:buNone/>
            </a:pPr>
            <a:br>
              <a:rPr lang="pl-PL" sz="2000" dirty="0"/>
            </a:br>
            <a:r>
              <a:rPr lang="pl-PL" sz="1400" dirty="0"/>
              <a:t>Źródło: Forbes – "</a:t>
            </a:r>
            <a:r>
              <a:rPr lang="pl-PL" sz="1400" dirty="0" err="1"/>
              <a:t>Understanding</a:t>
            </a:r>
            <a:r>
              <a:rPr lang="pl-PL" sz="1400" dirty="0"/>
              <a:t> How </a:t>
            </a:r>
            <a:r>
              <a:rPr lang="pl-PL" sz="1400" dirty="0" err="1"/>
              <a:t>Different</a:t>
            </a:r>
            <a:r>
              <a:rPr lang="pl-PL" sz="1400" dirty="0"/>
              <a:t> </a:t>
            </a:r>
            <a:r>
              <a:rPr lang="pl-PL" sz="1400" dirty="0" err="1"/>
              <a:t>Generations</a:t>
            </a:r>
            <a:r>
              <a:rPr lang="pl-PL" sz="1400" dirty="0"/>
              <a:t> </a:t>
            </a:r>
            <a:r>
              <a:rPr lang="pl-PL" sz="1400" dirty="0" err="1"/>
              <a:t>Prefer</a:t>
            </a:r>
            <a:r>
              <a:rPr lang="pl-PL" sz="1400" dirty="0"/>
              <a:t> to </a:t>
            </a:r>
            <a:r>
              <a:rPr lang="pl-PL" sz="1400" dirty="0" err="1"/>
              <a:t>Work</a:t>
            </a:r>
            <a:r>
              <a:rPr lang="pl-PL" sz="1400" dirty="0"/>
              <a:t>"</a:t>
            </a:r>
            <a:endParaRPr lang="pl-PL" sz="20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899AD2B-7D21-47AA-F3CC-ADBF9CA2924C}"/>
              </a:ext>
            </a:extLst>
          </p:cNvPr>
          <p:cNvSpPr/>
          <p:nvPr/>
        </p:nvSpPr>
        <p:spPr>
          <a:xfrm>
            <a:off x="838200" y="2509081"/>
            <a:ext cx="2216426" cy="7386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3896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0873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15. </a:t>
            </a:r>
            <a:r>
              <a:rPr lang="pl-PL" sz="3600" kern="100" dirty="0" err="1">
                <a:cs typeface="Times New Roman" panose="02020603050405020304" pitchFamily="18" charset="0"/>
              </a:rPr>
              <a:t>Millenialsi</a:t>
            </a:r>
            <a:r>
              <a:rPr lang="pl-PL" sz="3600" kern="100" dirty="0">
                <a:cs typeface="Times New Roman" panose="02020603050405020304" pitchFamily="18" charset="0"/>
              </a:rPr>
              <a:t> wolą wydawać pieniądze na doświadczenia niż na rzeczy materialne.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4624C8D0-9116-E29A-5DE9-3BEF3FC723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4534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0873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15. </a:t>
            </a:r>
            <a:r>
              <a:rPr lang="pl-PL" sz="3600" kern="100" dirty="0" err="1">
                <a:cs typeface="Times New Roman" panose="02020603050405020304" pitchFamily="18" charset="0"/>
              </a:rPr>
              <a:t>Millenialsi</a:t>
            </a:r>
            <a:r>
              <a:rPr lang="pl-PL" sz="3600" kern="100" dirty="0">
                <a:cs typeface="Times New Roman" panose="02020603050405020304" pitchFamily="18" charset="0"/>
              </a:rPr>
              <a:t> wolą wydawać pieniądze na doświadczenia niż na rzeczy materialne.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043C3E3-B909-386D-7C8F-677038C7A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467663"/>
            <a:ext cx="634447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Dlaczego? </a:t>
            </a:r>
          </a:p>
          <a:p>
            <a:pPr marL="0" indent="0">
              <a:buNone/>
            </a:pPr>
            <a:r>
              <a:rPr lang="pl-PL" sz="1800" dirty="0" err="1"/>
              <a:t>Millenialsi</a:t>
            </a:r>
            <a:r>
              <a:rPr lang="pl-PL" sz="1800" dirty="0"/>
              <a:t> (urodzeni ok. 1981–1996) </a:t>
            </a:r>
            <a:r>
              <a:rPr lang="pl-PL" sz="1800" b="1" dirty="0"/>
              <a:t>rzeczywiście preferują inwestowanie w doświadczenia</a:t>
            </a:r>
            <a:r>
              <a:rPr lang="pl-PL" sz="1800" dirty="0"/>
              <a:t> — takie jak podróże, wydarzenia kulturalne, koncerty, festiwale czy kursy rozwoju osobistego — </a:t>
            </a:r>
            <a:r>
              <a:rPr lang="pl-PL" sz="1800" b="1" dirty="0"/>
              <a:t>bardziej niż w dobra materialne</a:t>
            </a:r>
            <a:r>
              <a:rPr lang="pl-PL" sz="1800" dirty="0"/>
              <a:t>, jak np. samochody czy drogie przedmioty.</a:t>
            </a:r>
            <a:endParaRPr lang="pl-PL" sz="1800" b="1" dirty="0"/>
          </a:p>
          <a:p>
            <a:r>
              <a:rPr lang="pl-PL" sz="1800" b="1" dirty="0"/>
              <a:t>Wartość przeżyć:</a:t>
            </a:r>
            <a:r>
              <a:rPr lang="pl-PL" sz="1800" dirty="0"/>
              <a:t> </a:t>
            </a:r>
            <a:r>
              <a:rPr lang="pl-PL" sz="1800" dirty="0" err="1"/>
              <a:t>Millenialsi</a:t>
            </a:r>
            <a:r>
              <a:rPr lang="pl-PL" sz="1800" dirty="0"/>
              <a:t> postrzegają doświadczenia jako coś, co buduje ich tożsamość, wspomnienia i relacje z innymi.</a:t>
            </a:r>
          </a:p>
          <a:p>
            <a:r>
              <a:rPr lang="pl-PL" sz="1800" b="1" dirty="0"/>
              <a:t>Autentyczność i "życie chwilą":</a:t>
            </a:r>
            <a:r>
              <a:rPr lang="pl-PL" sz="1800" dirty="0"/>
              <a:t> Są bardziej zainteresowani autentycznymi przeżyciami niż posiadaniem statusowych przedmiotów.</a:t>
            </a:r>
          </a:p>
          <a:p>
            <a:r>
              <a:rPr lang="pl-PL" sz="1800" b="1" dirty="0"/>
              <a:t>Wpływ mediów społecznościowych:</a:t>
            </a:r>
            <a:r>
              <a:rPr lang="pl-PL" sz="1800" dirty="0"/>
              <a:t> Dzielenie się doświadczeniami online (np. podróżami, wydarzeniami) jest dla nich ważnym elementem budowania własnego wizerunku.</a:t>
            </a:r>
          </a:p>
          <a:p>
            <a:pPr marL="0" indent="0">
              <a:buNone/>
            </a:pPr>
            <a:r>
              <a:rPr lang="pl-PL" sz="1600" dirty="0"/>
              <a:t>Źródło: </a:t>
            </a:r>
            <a:r>
              <a:rPr lang="pl-PL" sz="1600" dirty="0" err="1"/>
              <a:t>McKinsey</a:t>
            </a:r>
            <a:r>
              <a:rPr lang="pl-PL" sz="1600" dirty="0"/>
              <a:t> – The </a:t>
            </a:r>
            <a:r>
              <a:rPr lang="pl-PL" sz="1600" dirty="0" err="1"/>
              <a:t>future</a:t>
            </a:r>
            <a:r>
              <a:rPr lang="pl-PL" sz="1600" dirty="0"/>
              <a:t> of </a:t>
            </a:r>
            <a:r>
              <a:rPr lang="pl-PL" sz="1600" dirty="0" err="1"/>
              <a:t>consumer</a:t>
            </a:r>
            <a:r>
              <a:rPr lang="pl-PL" sz="1600" dirty="0"/>
              <a:t> </a:t>
            </a:r>
            <a:r>
              <a:rPr lang="pl-PL" sz="1600" dirty="0" err="1"/>
              <a:t>behavior</a:t>
            </a:r>
            <a:r>
              <a:rPr lang="pl-PL" sz="1600" dirty="0"/>
              <a:t> post-COVID</a:t>
            </a: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899AD2B-7D21-47AA-F3CC-ADBF9CA2924C}"/>
              </a:ext>
            </a:extLst>
          </p:cNvPr>
          <p:cNvSpPr/>
          <p:nvPr/>
        </p:nvSpPr>
        <p:spPr>
          <a:xfrm>
            <a:off x="838200" y="2408720"/>
            <a:ext cx="2216426" cy="7386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3652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0873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16. </a:t>
            </a:r>
            <a:r>
              <a:rPr lang="pl-PL" sz="3600" kern="100" dirty="0" err="1">
                <a:cs typeface="Times New Roman" panose="02020603050405020304" pitchFamily="18" charset="0"/>
              </a:rPr>
              <a:t>Millenialsi</a:t>
            </a:r>
            <a:r>
              <a:rPr lang="pl-PL" sz="3600" kern="100" dirty="0">
                <a:cs typeface="Times New Roman" panose="02020603050405020304" pitchFamily="18" charset="0"/>
              </a:rPr>
              <a:t> i Gen Z wolą współpracę niż rywalizację w pracy.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744129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4D9D-78BC-6C88-A72A-A52D4D4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A81A223-152A-C5A1-39FA-2D932C2C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0873" cy="1325563"/>
          </a:xfrm>
        </p:spPr>
        <p:txBody>
          <a:bodyPr>
            <a:normAutofit/>
          </a:bodyPr>
          <a:lstStyle/>
          <a:p>
            <a:r>
              <a:rPr lang="pl-PL" sz="3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16. </a:t>
            </a:r>
            <a:r>
              <a:rPr lang="pl-PL" sz="3600" kern="100" dirty="0" err="1">
                <a:cs typeface="Times New Roman" panose="02020603050405020304" pitchFamily="18" charset="0"/>
              </a:rPr>
              <a:t>Millenialsi</a:t>
            </a:r>
            <a:r>
              <a:rPr lang="pl-PL" sz="3600" kern="100" dirty="0">
                <a:cs typeface="Times New Roman" panose="02020603050405020304" pitchFamily="18" charset="0"/>
              </a:rPr>
              <a:t> i Gen Z wolą współpracę niż rywalizację w pracy.</a:t>
            </a:r>
            <a:endParaRPr lang="en-CA" sz="3600" kern="100" dirty="0"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EDA91A-8D64-E063-018A-52889233B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A/ FAKT</a:t>
            </a:r>
          </a:p>
          <a:p>
            <a:pPr marL="457200">
              <a:lnSpc>
                <a:spcPct val="107000"/>
              </a:lnSpc>
              <a:buNone/>
            </a:pPr>
            <a:r>
              <a:rPr lang="pl-PL" sz="3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B/ MIT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6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3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043C3E3-B909-386D-7C8F-677038C7A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467663"/>
            <a:ext cx="634447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l-PL" sz="1400" dirty="0"/>
          </a:p>
          <a:p>
            <a:pPr marL="0" indent="0">
              <a:buNone/>
            </a:pPr>
            <a:r>
              <a:rPr lang="pl-PL" sz="1400" dirty="0"/>
              <a:t>Dlaczego?</a:t>
            </a:r>
          </a:p>
          <a:p>
            <a:r>
              <a:rPr lang="pl-PL" sz="1400" dirty="0"/>
              <a:t>Zarówno </a:t>
            </a:r>
            <a:r>
              <a:rPr lang="pl-PL" sz="1400" b="1" dirty="0" err="1"/>
              <a:t>Millenialsi</a:t>
            </a:r>
            <a:r>
              <a:rPr lang="pl-PL" sz="1400" b="1" dirty="0"/>
              <a:t> (pokolenie Y, 1981–1996)</a:t>
            </a:r>
            <a:r>
              <a:rPr lang="pl-PL" sz="1400" dirty="0"/>
              <a:t>, jak i </a:t>
            </a:r>
            <a:r>
              <a:rPr lang="pl-PL" sz="1400" b="1" dirty="0"/>
              <a:t>Gen Z (pokolenie Z, 1997–2012)</a:t>
            </a:r>
            <a:r>
              <a:rPr lang="pl-PL" sz="1400" dirty="0"/>
              <a:t> wykazują wyraźne preferencje w stronę </a:t>
            </a:r>
            <a:r>
              <a:rPr lang="pl-PL" sz="1400" b="1" dirty="0"/>
              <a:t>kultury współpracy</a:t>
            </a:r>
            <a:r>
              <a:rPr lang="pl-PL" sz="1400" dirty="0"/>
              <a:t>, a nie rywalizacji, zwłaszcza w środowisku pracy.</a:t>
            </a:r>
          </a:p>
          <a:p>
            <a:r>
              <a:rPr lang="pl-PL" sz="1400" dirty="0"/>
              <a:t>Oba pokolenia dorastały w czasach, gdy coraz większą wagę przywiązywano do pracy zespołowej, różnorodności i </a:t>
            </a:r>
            <a:r>
              <a:rPr lang="pl-PL" sz="1400" dirty="0" err="1"/>
              <a:t>inkluzywności</a:t>
            </a:r>
            <a:r>
              <a:rPr lang="pl-PL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b="1" dirty="0"/>
              <a:t>Zorientowanie na cel, a nie sukces jednostki</a:t>
            </a:r>
            <a:r>
              <a:rPr lang="pl-PL" sz="1400" dirty="0"/>
              <a:t>: Młodsze pokolenia cenią </a:t>
            </a:r>
            <a:r>
              <a:rPr lang="pl-PL" sz="1400" b="1" dirty="0"/>
              <a:t>osiąganie wspólnych rezultatów</a:t>
            </a:r>
            <a:r>
              <a:rPr lang="pl-PL" sz="1400" dirty="0"/>
              <a:t> i wspieranie się nawzajem bardziej niż indywidualne „wygrywanie”.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b="1" dirty="0"/>
              <a:t>Technologie wspierające współpracę</a:t>
            </a:r>
            <a:r>
              <a:rPr lang="pl-PL" sz="1400" dirty="0"/>
              <a:t>: Narzędzia takie jak </a:t>
            </a:r>
            <a:r>
              <a:rPr lang="pl-PL" sz="1400" dirty="0" err="1"/>
              <a:t>Slack</a:t>
            </a:r>
            <a:r>
              <a:rPr lang="pl-PL" sz="1400" dirty="0"/>
              <a:t>, </a:t>
            </a:r>
            <a:r>
              <a:rPr lang="pl-PL" sz="1400" dirty="0" err="1"/>
              <a:t>Teams</a:t>
            </a:r>
            <a:r>
              <a:rPr lang="pl-PL" sz="1400" dirty="0"/>
              <a:t>, Miro czy Zoom wzmocniły model współdziałania i zacierają hierarchie.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b="1" dirty="0"/>
              <a:t>Zdrowie psychiczne</a:t>
            </a:r>
            <a:r>
              <a:rPr lang="pl-PL" sz="1400" dirty="0"/>
              <a:t>: Młodsze pokolenia </a:t>
            </a:r>
            <a:r>
              <a:rPr lang="pl-PL" sz="1400" b="1" dirty="0"/>
              <a:t>unikać chcą presji i toksycznych środowisk rywalizacji</a:t>
            </a:r>
            <a:r>
              <a:rPr lang="pl-PL" sz="1400" dirty="0"/>
              <a:t>, które prowadzą do wypalenia zawodowego.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400" dirty="0"/>
          </a:p>
          <a:p>
            <a:pPr marL="0" indent="0">
              <a:buNone/>
            </a:pPr>
            <a:r>
              <a:rPr lang="pl-PL" sz="1400" dirty="0"/>
              <a:t>Źródło: Deloitte – 2023 Gen Z and </a:t>
            </a:r>
            <a:r>
              <a:rPr lang="pl-PL" sz="1400" dirty="0" err="1"/>
              <a:t>Millennial</a:t>
            </a:r>
            <a:r>
              <a:rPr lang="pl-PL" sz="1400" dirty="0"/>
              <a:t> </a:t>
            </a:r>
            <a:r>
              <a:rPr lang="pl-PL" sz="1400" dirty="0" err="1"/>
              <a:t>Survey</a:t>
            </a:r>
            <a:endParaRPr lang="pl-PL" sz="1400" dirty="0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5899AD2B-7D21-47AA-F3CC-ADBF9CA2924C}"/>
              </a:ext>
            </a:extLst>
          </p:cNvPr>
          <p:cNvSpPr/>
          <p:nvPr/>
        </p:nvSpPr>
        <p:spPr>
          <a:xfrm>
            <a:off x="838200" y="2408720"/>
            <a:ext cx="2216426" cy="73867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6564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3D408A7-4754-4467-8778-B116EDB11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F171D49-7AF1-1B9B-F154-45059FD6B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784376"/>
      </p:ext>
    </p:extLst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xxx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2145</Words>
  <Application>Microsoft Macintosh PowerPoint</Application>
  <PresentationFormat>Panoramiczny</PresentationFormat>
  <Paragraphs>205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xxx</vt:lpstr>
      <vt:lpstr>1_xxx</vt:lpstr>
      <vt:lpstr>Pokolenia bez stereotypów</vt:lpstr>
      <vt:lpstr>1. Pokolenie Baby Boomers (1946–1964) niechętnie korzysta z nowych technologii w pracy.</vt:lpstr>
      <vt:lpstr>1. Pokolenie Baby Boomers (1946–1964) niechętnie korzysta z nowych technologii w pracy.</vt:lpstr>
      <vt:lpstr>2. Pokolenie X (1965–1980) jest najbardziej lojalne wobec pracodawców.</vt:lpstr>
      <vt:lpstr>2. Pokolenie X (1965–1980) jest najbardziej lojalne wobec pracodawców.</vt:lpstr>
      <vt:lpstr>3. Pokolenie Z (1997–2012) oczekuje większej równowagi między pracą a życiem prywatnym niż jakiekolwiek wcześniejsze pokolenie.</vt:lpstr>
      <vt:lpstr>3. Pokolenie Z (1997–2012) oczekuje większej równowagi między pracą a życiem prywatnym niż jakiekolwiek wcześniejsze pokolenie.</vt:lpstr>
      <vt:lpstr>4. Starsze pokolenia (Baby Boomers i X) nie cenią wartości pracy zespołowej tak bardzo jak młodsze pokolenia (Y i Z).</vt:lpstr>
      <vt:lpstr>4. Starsze pokolenia (Baby Boomers i X) nie cenią wartości pracy zespołowej tak bardzo jak młodsze pokolenia (Y i Z).</vt:lpstr>
      <vt:lpstr>5.Młodsze pokolenia są bardziej skłonne do bojkotu produktów i marek niż starsze.</vt:lpstr>
      <vt:lpstr>5.Młodsze pokolenia są bardziej skłonne do bojkotu produktów i marek niż starsze.</vt:lpstr>
      <vt:lpstr>6. Najbardziej samotną grupą wiekową są seniorzy.</vt:lpstr>
      <vt:lpstr>6. Najbardziej samotną grupą są seniorzy.</vt:lpstr>
      <vt:lpstr>7. Pokolenie Z ma poważny problem z koncentracją.</vt:lpstr>
      <vt:lpstr>7. Pokolenie Z ma poważny problem z koncentracją.</vt:lpstr>
      <vt:lpstr>8. Młodzi ludzie nie przywiązują wagi do relacji w pracy. </vt:lpstr>
      <vt:lpstr>8. Młodzi ludzie nie przywiązują wagi do relacji w pracy. </vt:lpstr>
      <vt:lpstr>9. Najmłodsze pokolenia (Z i Alfa) mają dziś największy udział w światowej populacji.</vt:lpstr>
      <vt:lpstr>9. Najmłodsze pokolenia (Z i Alfa) mają dziś największy udział w światowej populacji.</vt:lpstr>
      <vt:lpstr>10. Młodzi domagają się ciągłego chwalenia i doceniania ich pracy. Starsze pokolenia tego nie potrzebowały. Robiły swoje. </vt:lpstr>
      <vt:lpstr>10. Młodzi domagają się ciągłego chwalenia i doceniania ich pracy. Starsze pokolenia tego nie potrzebowały. Robiły swoje. </vt:lpstr>
      <vt:lpstr>11. Młodzi nie wkładają wysiłku w pracę. </vt:lpstr>
      <vt:lpstr>11. Młodzi nie wkładają wysiłku w pracę. </vt:lpstr>
      <vt:lpstr>12. Młodzi nie mają szacunku do przełożonych i bardziej doświadczonych koleżanek i kolegów. </vt:lpstr>
      <vt:lpstr>12. Młodzi nie mają szacunku do przełożonych i bardziej doświadczonych koleżanek i kolegów. </vt:lpstr>
      <vt:lpstr>13. Millenialsi wolą pisać wiadomości niż rozmawiać przez telefon.</vt:lpstr>
      <vt:lpstr>13. Millenialsi wolą pisać wiadomości niż rozmawiać przez telefon.</vt:lpstr>
      <vt:lpstr>14. Pokolenie X preferuje tradycyjne spotkania zamiast wideokonferencji.</vt:lpstr>
      <vt:lpstr>14. Pokolenie X preferuje tradycyjne spotkania zamiast wideokonferencji.</vt:lpstr>
      <vt:lpstr>15. Millenialsi wolą wydawać pieniądze na doświadczenia niż na rzeczy materialne.</vt:lpstr>
      <vt:lpstr>15. Millenialsi wolą wydawać pieniądze na doświadczenia niż na rzeczy materialne.</vt:lpstr>
      <vt:lpstr>16. Millenialsi i Gen Z wolą współpracę niż rywalizację w pracy.</vt:lpstr>
      <vt:lpstr>16. Millenialsi i Gen Z wolą współpracę niż rywalizację w pracy.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 Well</dc:creator>
  <cp:lastModifiedBy>Admin Well</cp:lastModifiedBy>
  <cp:revision>10</cp:revision>
  <dcterms:created xsi:type="dcterms:W3CDTF">2025-03-25T00:28:20Z</dcterms:created>
  <dcterms:modified xsi:type="dcterms:W3CDTF">2025-04-25T20:07:27Z</dcterms:modified>
</cp:coreProperties>
</file>