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8" r:id="rId3"/>
    <p:sldId id="256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315" r:id="rId51"/>
    <p:sldId id="257" r:id="rId5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59"/>
  </p:normalViewPr>
  <p:slideViewPr>
    <p:cSldViewPr snapToGrid="0">
      <p:cViewPr varScale="1">
        <p:scale>
          <a:sx n="96" d="100"/>
          <a:sy n="96" d="100"/>
        </p:scale>
        <p:origin x="5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ferhub.pl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A5B34D4-A34A-8F2E-F538-FD9A7328B6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21927" y="4404751"/>
            <a:ext cx="8948145" cy="91997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399E98C-02E7-B535-168F-442B6A7FD2F8}"/>
              </a:ext>
            </a:extLst>
          </p:cNvPr>
          <p:cNvSpPr txBox="1"/>
          <p:nvPr userDrawn="1"/>
        </p:nvSpPr>
        <p:spPr>
          <a:xfrm>
            <a:off x="2037882" y="3973880"/>
            <a:ext cx="761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Innowacja została opracowana w Inkubatorze </a:t>
            </a:r>
            <a:r>
              <a:rPr lang="pl-PL" dirty="0" err="1"/>
              <a:t>TransferHUB</a:t>
            </a:r>
            <a:r>
              <a:rPr lang="pl-PL" dirty="0"/>
              <a:t>, 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www.transferhub.pl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586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361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223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920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5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546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273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264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59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8746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1163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D0A1A1-FE50-6F7B-09B7-3841AD343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4364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02AF699-3292-E662-5AB6-C5330E590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41EE401-0688-B5AC-6CD7-A8D2508E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276B7B-BB1A-8F13-C598-0F9BD7459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77F7B5-FBD3-B53E-9284-F1430F7C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5906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02E26B-E453-68DE-93EA-3E005A606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8022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371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2993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9521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3763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4671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4981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1089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3246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2025-04-06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161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46D66FE-FDB2-8467-3F86-0FF662DCF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36077" y="3510636"/>
            <a:ext cx="64147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1151" y="0"/>
            <a:ext cx="12203151" cy="36512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9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1151" y="0"/>
            <a:ext cx="12203151" cy="613834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7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Fakty i mity o pokoleniach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371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1. Ludzie na całym świecie utożsamiają się ze swoimi generacjami (baby </a:t>
            </a:r>
            <a:r>
              <a:rPr lang="pl-PL" sz="3600" dirty="0" err="1"/>
              <a:t>boomers</a:t>
            </a:r>
            <a:r>
              <a:rPr lang="pl-PL" sz="3600" dirty="0"/>
              <a:t>, X, Y lub Z).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C530FF1-9B37-AB13-40E3-132F578F6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07469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1. Ludzie na całym świecie utożsamiają się ze swoimi generacjami (baby </a:t>
            </a:r>
            <a:r>
              <a:rPr lang="pl-PL" sz="40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boomers</a:t>
            </a:r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, X, Y lub Z). </a:t>
            </a:r>
            <a:endParaRPr lang="en-CA" sz="48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EB68D7A4-B06E-190C-D40A-347776DDA0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 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6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F625388-ABCC-2228-7BB1-8E325464F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6324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Ludzie czują związek z osobami w podobnym wieku, jednak niekoniecznie przynależność do generacji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boomersów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X, Y czy Z. Najsilniejsze poczucie tożsamości pokoleniowej mają przedstawiciele generacji baby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boomers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Prawie 2/3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boomersów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określa się jako część tej generacji. Wśród innych grup wiekowych odsetek osób identyfikujących się ze swoim pokoleniem jest prawie o połowę mniejszy.</a:t>
            </a:r>
            <a:r>
              <a:rPr lang="pl-PL" sz="20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(Ipsos, 2023) </a:t>
            </a:r>
            <a:endParaRPr lang="pl-PL" sz="20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0222DC64-2FCA-3D6A-1445-03652099D6B5}"/>
              </a:ext>
            </a:extLst>
          </p:cNvPr>
          <p:cNvSpPr/>
          <p:nvPr/>
        </p:nvSpPr>
        <p:spPr>
          <a:xfrm>
            <a:off x="831573" y="3114261"/>
            <a:ext cx="2435087" cy="629478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1125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04563-6504-62E4-A4A6-7EABA5814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CB006F6-2522-C5D3-D154-21F6FC10E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dirty="0"/>
              <a:t>2.Przedstawicieli tego samego pokolenia na całym świecie łączą te same aspiracje, wartości i zachowania.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4CCB6863-FE57-8D21-97AE-F653644E0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3339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767EB-5014-AC87-F5A2-E015A0222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38FAFD9-76AE-263B-E33A-015F1F0E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2.Przedstawicieli tego samego pokolenia na całym świecie łączą te same aspiracje, wartości i zachowania. </a:t>
            </a:r>
            <a:endParaRPr lang="en-CA" sz="48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10775880-60D2-9229-0BD8-EFC01D9749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6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5D1C134-851D-A5FF-36E3-4C21531B2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42452" y="1825625"/>
            <a:ext cx="631134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nie rok urodzenia, ale podobne doświadczenia, wyzwania i ważne historycznie momenty kształtują pokoleniową tożsamość. Na osoby urodzone w tym samym roku, ale w różnych miejscach świata mają często wpływ różne wydarzenia. Doświadczenia obecnych 50-latków w Polsce oraz ich tożsamość pokoleniową kształtowały inne zjawiska niż ich równolatków w USA, Chinach czy Brazylii. (Well.hr, 2023)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A0BDC975-933F-A509-CAD3-0740730EBA04}"/>
              </a:ext>
            </a:extLst>
          </p:cNvPr>
          <p:cNvSpPr/>
          <p:nvPr/>
        </p:nvSpPr>
        <p:spPr>
          <a:xfrm>
            <a:off x="891209" y="3052969"/>
            <a:ext cx="1865243" cy="752061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7536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5546C-8129-7D35-BCEB-EBA257702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8783CA2-1ABE-F40C-4F12-B5496A029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3.Młodsze pokolenia są bardziej skłonne do bojkotu produktów i marek niż starsze.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F598953-B5EB-F831-A986-1AE582699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36052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0B153-8665-45E2-BC97-78FF1EA3E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7FB94B1-CE31-1948-C520-E64AFFC4A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3.Młodsze pokolenia są bardziej skłonne do bojkotu produktów i marek niż starsze.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6FDFFE42-D20E-9606-631E-BBE2931097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BEC96FB-69FD-CC78-0FC3-C9D7E93B6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9322" y="1825625"/>
            <a:ext cx="634447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Badania nie uzasadniają takiego stwierdzenia. Wynika z nich raczej, że młodzi bardziej martwią się problemami, które ich bezpośrednio dotyczą: niskimi zarobkami czy trudnościami ze znalezieniem i opłaceniem mieszkania. </a:t>
            </a:r>
            <a:b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starsze generacje (pokolenie X i pokolenie wyżu demograficznego) są bardziej skłonne do bojkotowania marek i firm. (Ipsos, 2023)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8226BA8E-807C-9FAC-722F-E6907BACCE84}"/>
              </a:ext>
            </a:extLst>
          </p:cNvPr>
          <p:cNvSpPr/>
          <p:nvPr/>
        </p:nvSpPr>
        <p:spPr>
          <a:xfrm>
            <a:off x="778566" y="3147391"/>
            <a:ext cx="1871869" cy="894522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50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E5FBA-E381-C1AC-92F9-03FBB97A9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C1103C4-1AB8-6447-E59A-47F4337D3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5626" cy="1325563"/>
          </a:xfrm>
        </p:spPr>
        <p:txBody>
          <a:bodyPr>
            <a:normAutofit/>
          </a:bodyPr>
          <a:lstStyle/>
          <a:p>
            <a:r>
              <a:rPr lang="pl-PL" sz="3600" dirty="0"/>
              <a:t>4. </a:t>
            </a:r>
            <a:r>
              <a:rPr lang="pl-PL" sz="3600" dirty="0" err="1"/>
              <a:t>Zetki</a:t>
            </a:r>
            <a:r>
              <a:rPr lang="pl-PL" sz="3600" dirty="0"/>
              <a:t> zmieniają pracę częściej niż poprzednie pokolenia.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697D27A5-15EF-4364-0146-A45088F7D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38552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327DE-1157-C226-724C-7178DF46A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B20FCB1-E487-4DAD-1BAC-DFE3908A2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499574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l-PL" sz="36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zmieniają pracę częściej niż poprzednie pokolenia.</a:t>
            </a:r>
            <a:endParaRPr lang="en-CA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96CB69A5-2E9F-0CC1-47C6-9DD306BBCB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5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5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6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8FEA6D6-A901-8FB5-FFFA-83357B60D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2575" y="1825625"/>
            <a:ext cx="6115877" cy="354813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40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Media wciąż pełne są informacji o tym, że </a:t>
            </a:r>
            <a:r>
              <a:rPr lang="pl-PL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przeskakują z jednej pracy do drugiej i nie można na nie liczyć. W rzeczywistości młodzi ludzie nie są dziś bardziej skłonni do zmiany zatrudnienia niż młodzi ludzie w przeszłości. Niektóre badania pokazują nawet, że są o 20 do 25% mniej skłonni do dobrowolnej zmiany pracy niż pokolenie X w tym samym wieku. </a:t>
            </a:r>
            <a:r>
              <a:rPr lang="pl-PL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cenią sobie stabilne zatrudnienie - aż 74% z nich najchętniej podjęłoby pracę na etacie. Od wcześniejszych pokoleń różni je natomiast nieco inny sposób rozumienia lojalności. Oznacza ona dla nich przykładanie się do pracy, ale też wkładanie w nią wysiłku adekwatnego do poziomu, na jakim są wynagradzane. (Well.hr 2023, </a:t>
            </a:r>
            <a:r>
              <a:rPr lang="pl-PL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Enpulse</a:t>
            </a:r>
            <a:r>
              <a:rPr lang="pl-PL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2025)  </a:t>
            </a:r>
            <a:endParaRPr lang="pl-PL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5BE20411-6F2E-7527-FCED-7F62988963DA}"/>
              </a:ext>
            </a:extLst>
          </p:cNvPr>
          <p:cNvSpPr/>
          <p:nvPr/>
        </p:nvSpPr>
        <p:spPr>
          <a:xfrm>
            <a:off x="742122" y="2657061"/>
            <a:ext cx="2160104" cy="828261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555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B99EE-3668-C9C6-4732-C997431E7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A26F2F6-D7FD-F2DA-9EA2-1AC88A20D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81522" cy="1325563"/>
          </a:xfrm>
        </p:spPr>
        <p:txBody>
          <a:bodyPr>
            <a:normAutofit/>
          </a:bodyPr>
          <a:lstStyle/>
          <a:p>
            <a:r>
              <a:rPr lang="pl-PL" sz="3600" dirty="0"/>
              <a:t>5. Wiek średni to najszczęśliwszy okres w życiu człowieka.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3A728C13-65C7-C529-7A6C-CEB68A2F0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 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282931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E3A3A-0B4D-3F5B-13C6-28690F29C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CE20351-B132-3AE0-2D94-D14DA868B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5. Wiek średni to najszczęśliwszy okres w życiu człowieka.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D8ADFAC3-1F71-F655-07B8-8548E44451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5102FF6-FEC1-5640-F7BA-71A195240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2574" y="1825625"/>
            <a:ext cx="633122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Wiele badań pokazuje, że szczęście w cyklach życia ma kształt litery U, ze spadkiem w wieku średnim. Różnice pomiędzy poziomem szczęścia w różnych okresach życia nie są duże, ale odzwierciedlają presję wywieraną na ludzi w tym wieku oraz poczucie braku spełnienia naszych oczekiwań wobec życia.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89A32676-4BA7-DFD4-FF17-38702056FBB9}"/>
              </a:ext>
            </a:extLst>
          </p:cNvPr>
          <p:cNvSpPr/>
          <p:nvPr/>
        </p:nvSpPr>
        <p:spPr>
          <a:xfrm>
            <a:off x="732183" y="3240157"/>
            <a:ext cx="1971260" cy="768626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790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BA0EB-1628-E0D0-8362-099CE8912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29BC701-E36B-3E9D-AF77-530DBCA84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003"/>
            <a:ext cx="11353800" cy="1325563"/>
          </a:xfrm>
        </p:spPr>
        <p:txBody>
          <a:bodyPr>
            <a:normAutofit/>
          </a:bodyPr>
          <a:lstStyle/>
          <a:p>
            <a:r>
              <a:rPr lang="pl-PL" sz="3600" dirty="0"/>
              <a:t>6. Najbardziej samotną grupą wiekową są seniorzy.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DB39426-AF0A-446F-4B50-7619CF1DA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077328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C481E-A105-0AD5-B66F-49D4F4EF1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54FE0BF-3D7D-C745-A245-DE9495F55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2228443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6. Najbardziej samotną grupą są seniorzy.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15EEB4CE-FD6A-4269-2564-BBA580E434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5113" indent="-36513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9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56BECE1-7BB1-36D4-5514-44A4D8566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96070" y="1825625"/>
            <a:ext cx="635773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sz="36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2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 największego do tej pory badania dotyczącego samotności, w którym wzięło udział 55 tys. ochotników z całego świata wynika, że najbardziej samotni czują się ludzie młodzi (16-22 lata). 40% z nich często lub bardzo często odczuwała samotność. Dla porównania, w grupie osób powyżej 75 r.ż. poczucie osamotnienia deklarowało niespełna 30% badanych. Warto jednak pamiętać, że samotność to subiektywne poczucie rozbieżności pomiędzy naszym rzeczywistym a pożądanym poziomem więzi społecznej. Jednym słowem, zależy od naszych oczekiwań. Młodość to czas, kiedy kontakty towarzyskie są dla nas bardzo ważne, a ich brak szczególnie dotkliwy. (The </a:t>
            </a:r>
            <a:r>
              <a:rPr lang="pl-PL" sz="22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Lonelliness</a:t>
            </a:r>
            <a:r>
              <a:rPr lang="pl-PL" sz="22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Experiment)</a:t>
            </a:r>
            <a:endParaRPr lang="en-CA" sz="22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8F29B977-274B-16F8-A92E-9D05DC776239}"/>
              </a:ext>
            </a:extLst>
          </p:cNvPr>
          <p:cNvSpPr/>
          <p:nvPr/>
        </p:nvSpPr>
        <p:spPr>
          <a:xfrm>
            <a:off x="838199" y="3154018"/>
            <a:ext cx="2209802" cy="788504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5901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BBE5B-213B-806E-CB13-A73F5DA8A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A8BE749-726A-5B87-E859-6115F7BC0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69" y="365125"/>
            <a:ext cx="11698357" cy="1325563"/>
          </a:xfrm>
        </p:spPr>
        <p:txBody>
          <a:bodyPr>
            <a:normAutofit/>
          </a:bodyPr>
          <a:lstStyle/>
          <a:p>
            <a:r>
              <a:rPr lang="pl-PL" sz="3600" dirty="0"/>
              <a:t>7.Starsze pokolenia nie przejmują się zmianami klimatycznymi.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840B1EC-B070-54FB-D656-99710E432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029716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0E1EC-8FF1-E3C0-1C7C-A96BE6F6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726EEE2-2415-3449-E722-39D8597B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381" y="391630"/>
            <a:ext cx="11903765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7. Starsze pokolenia nie przejmują się zmianami klimatycznymi.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6807E1BD-8926-28BD-ABE5-ED0FF4AD70E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3CDE22D-6048-DF6B-3C18-227281EF3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2696" y="1825625"/>
            <a:ext cx="635110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Wszystkie grupy wiekowe są zaniepokojone zmianami klimatu. Młodzi ludzie wprawdzie nieco bardziej niż osoby starsze i częściej uważają, że powoduje je działalność człowieka, ale różnice pomiędzy generacjami są niewielkie. Poza Gretą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Thunberg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(z pokolenia Z), wśród znanych aktywistów działających na rzecz planety są przedstawiciele innych pokoleń – np. dobiegający pięćdziesiątki założyciele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Extinction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Rebellion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75-letni Al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Gore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czy 95-letni David Attenborough.  (Ipsos 2023). </a:t>
            </a:r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C1BFF72A-68DD-DEE5-1AE6-5E1EC8387700}"/>
              </a:ext>
            </a:extLst>
          </p:cNvPr>
          <p:cNvSpPr/>
          <p:nvPr/>
        </p:nvSpPr>
        <p:spPr>
          <a:xfrm>
            <a:off x="838199" y="3233530"/>
            <a:ext cx="2017643" cy="669235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0516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38620-DCA0-D288-4A50-75F8B4F34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FF0D513-4634-4EF0-5659-544718DC8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252" y="515385"/>
            <a:ext cx="11890513" cy="1325563"/>
          </a:xfrm>
        </p:spPr>
        <p:txBody>
          <a:bodyPr>
            <a:noAutofit/>
          </a:bodyPr>
          <a:lstStyle/>
          <a:p>
            <a:r>
              <a:rPr lang="pl-PL" sz="3600" dirty="0"/>
              <a:t>8.Młodsze pokolenia są dziś nastawione bardziej materialistyczne niż poprzednie, zależy im tylko na pieniądzach.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1F63761-4C3D-FB05-59A2-987B83962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5017"/>
            <a:ext cx="11353800" cy="4351338"/>
          </a:xfrm>
        </p:spPr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548111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0DF6C-B2D4-D138-7B9A-E0BB8BB1B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606E189D-9AEC-03D4-9FAB-407F0F109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1" y="548517"/>
            <a:ext cx="11897139" cy="1325563"/>
          </a:xfrm>
        </p:spPr>
        <p:txBody>
          <a:bodyPr>
            <a:no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8.Młodsze pokolenia są dziś nastawione bardziej materialistyczne niż poprzednie, zależy im tylko na pieniądzach.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7A882B9-DD0C-6145-E5EF-EDDC52F544C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D0F6544-F322-3F44-70F9-BDFD6DEC4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2574" y="1825625"/>
            <a:ext cx="633122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Zarówno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milenialsi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jak i pokolenie Z są oskarżani o to, że liczą się dla nich tylko pieniądze. Tymczasem młodzi zawsze częściej niż starsi mówią, że chcą być bogaci, z czasem jednak zmieniają sposób myślenia. Oskarżenie o materializm i koncentrację na sobie było wielokrotnie powtarzane w odniesieniu do nowych fal młodych ludzi i będzie prawdopodobnie również kierowane pod adresem przyszłych pokoleń. Inną kwestią są wyzwania, przed jakimi stają dziś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– większość z nich na pierwszym miejscu wymienia koszty życia, wzrost cen i inflację. Dlatego przywiązują dużą wagę do poziomu wynagrodzenia.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4CEFE6BB-5C07-870E-8BB6-11EC1D709105}"/>
              </a:ext>
            </a:extLst>
          </p:cNvPr>
          <p:cNvSpPr/>
          <p:nvPr/>
        </p:nvSpPr>
        <p:spPr>
          <a:xfrm>
            <a:off x="1003853" y="3299793"/>
            <a:ext cx="1911625" cy="616226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0397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C0768-4B50-0EDD-05E7-FB1E77F22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6E5883E-377C-5289-2D3A-0D60CD858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47783" cy="1325563"/>
          </a:xfrm>
        </p:spPr>
        <p:txBody>
          <a:bodyPr>
            <a:normAutofit/>
          </a:bodyPr>
          <a:lstStyle/>
          <a:p>
            <a:r>
              <a:rPr lang="pl-PL" sz="3600" dirty="0"/>
              <a:t>9. Pokolenie Z ma poważny problem z koncentracją.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D751F0BF-744A-8300-62B2-307BD8480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939404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B52A1-5D83-D91A-1AF2-DB29EFD44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18212D0-789A-D71E-0AF0-16CBBDE1D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03226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9. Pokolenie Z ma poważny problem z koncentracją.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19B530C5-D050-B5AD-B70A-5BCF888571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92C1CBE-E30E-EC39-A2C4-222E5B939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35826" y="1825625"/>
            <a:ext cx="63179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jeden z najpowszechniejszych pokoleniowych mitów. Nie uzasadniają go jednak żadne wyniki badań. Poziom uwagi to złożone pojęcie. Testy, za pomocą których się ją mierzy, są skomplikowane i nie oferują prostego wskaźnika - nie ma danych o trendach, które pozwoliłyby nam porównać średni czas koncentracji uwagi ludzi z różnych pokoleń.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34EAB8A3-FD55-C7C7-3216-26C995E9BCFB}"/>
              </a:ext>
            </a:extLst>
          </p:cNvPr>
          <p:cNvSpPr/>
          <p:nvPr/>
        </p:nvSpPr>
        <p:spPr>
          <a:xfrm>
            <a:off x="1040295" y="3285677"/>
            <a:ext cx="1683027" cy="715617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6080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846FA-31A6-E22A-AC9A-96B531ABB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EB26AC9-5DC7-AC65-B3CB-AC5D50B1D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10. Młodsze pokolenia (</a:t>
            </a:r>
            <a:r>
              <a:rPr lang="pl-PL" sz="3600" dirty="0" err="1"/>
              <a:t>milenialsi</a:t>
            </a:r>
            <a:r>
              <a:rPr lang="pl-PL" sz="3600" dirty="0"/>
              <a:t>, </a:t>
            </a:r>
            <a:r>
              <a:rPr lang="pl-PL" sz="3600" dirty="0" err="1"/>
              <a:t>zetki</a:t>
            </a:r>
            <a:r>
              <a:rPr lang="pl-PL" sz="3600" dirty="0"/>
              <a:t>) rzadziej uprawiają seks niż poprzednie pokolenia w ich wieku.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38ADE1C-D0C1-DCA2-E167-823FED025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 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45493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78FC6-35C9-F421-78F1-CCCFE41CD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939C9E3-9DCB-D565-C3E7-4145F7AB7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10. Młodsze pokolenia (</a:t>
            </a:r>
            <a:r>
              <a:rPr lang="pl-PL" sz="36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milenialsi</a:t>
            </a:r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36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) rzadziej uprawiają seks niż poprzednie pokolenia w ich wieku.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C484AE05-088B-6063-7DE0-CB3E2ED805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25FE341-BFBA-015E-EE80-292D48A0C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2696" y="1825625"/>
            <a:ext cx="635110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Biorąc pod uwagę szereg wskaźników, od pierwszego doświadczenia seksualnego, po uprawianie seksu w ciągu ostatniego roku i częstotliwość seksu, młodsze pokolenia odnotowały spadek aktywności seksualnej.</a:t>
            </a:r>
            <a:b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 przypadku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milenialsów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było to prawdopodobnie spowodowane „opóźnioną dorosłością” – dłuższa edukacja i późniejsze wchodzenie w związki sprawiły, że ich aktywność seksualna zaczynała się nieco później. Podobne zjawisko obserwujemy w pokoleniu Z.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0F327E56-088B-CC9E-23F5-9B7785DDFD29}"/>
              </a:ext>
            </a:extLst>
          </p:cNvPr>
          <p:cNvSpPr/>
          <p:nvPr/>
        </p:nvSpPr>
        <p:spPr>
          <a:xfrm>
            <a:off x="1027042" y="2610678"/>
            <a:ext cx="2226367" cy="622853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2709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5201B-783E-0A4B-B736-277DEF1B6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855C46A-AAE9-8982-6C31-A2488DAF9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817" y="590412"/>
            <a:ext cx="11208026" cy="1325563"/>
          </a:xfrm>
        </p:spPr>
        <p:txBody>
          <a:bodyPr>
            <a:noAutofit/>
          </a:bodyPr>
          <a:lstStyle/>
          <a:p>
            <a:r>
              <a:rPr lang="pl-PL" sz="3600" dirty="0"/>
              <a:t>11. Młodsze pokolenia mają bardziej liberalne poglądy w kwestiach takich, jak seksualność, rasa i tożsamość płciowa.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807A604-3742-80F5-F020-A5381A5B5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788035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C8905-EC1B-727C-75C4-0C189616C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E693A24-2566-5D01-AAD9-4DAAFC529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1353800" cy="1325563"/>
          </a:xfrm>
        </p:spPr>
        <p:txBody>
          <a:bodyPr>
            <a:no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11. Młodsze pokolenia mają bardziej liberalne poglądy w kwestiach takich, jak seksualność, rasa i tożsamość płciowa.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1D5BD2F-7175-71ED-07F1-D5B2777C48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594626" cy="4351338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B99FA5B-E76F-9719-1DF2-0180781C9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5948" y="1825625"/>
            <a:ext cx="633785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Jest to oczywiście prawda, choć powinniśmy również zdawać sobie sprawę z tego, że tak jest zawsze, ponieważ różnice pokoleniowe mają wpływ na nasze postawy społeczne. Przepaść między starymi i młodymi nie jest dziś większa niż w przeszłości. Teraz może się to wydawać "wojną kulturową", ale wystarczy spojrzeć wstecz na czasy rewolucji seksualnej i szybko dojdziemy do wniosku, że dzisiejsze różnice poglądów są w dużej mierze efektem kontekstu politycznego i wytworem mediów.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2DDFAC1A-A42D-7355-3178-0612CBB3A4A2}"/>
              </a:ext>
            </a:extLst>
          </p:cNvPr>
          <p:cNvSpPr/>
          <p:nvPr/>
        </p:nvSpPr>
        <p:spPr>
          <a:xfrm>
            <a:off x="1020416" y="2577548"/>
            <a:ext cx="2431775" cy="715617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05741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E8135-FA68-C9FD-5FE2-74559438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17D1480-C9A6-BB00-E633-58AF4B250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12. Pokolenie Z jest nastawione na konsumpcję, nie potrafi oszczędzać.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5E28960-FA54-CF8C-6ABF-9DAD3D0CB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pPr marL="0" indent="0">
              <a:buNone/>
            </a:pP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568992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10F38-2F3F-1CD7-6E42-14D0AC08E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F3515F5-EE00-696C-3692-B23807883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12. Pokolenie Z jest nastawione na konsumpcję, nie potrafi oszczędzać.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BF53540-E59E-803B-20D2-C48819ACB5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E623153-D0C0-C3E8-5EB8-7EDA107AC0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96070" y="1825625"/>
            <a:ext cx="6858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Pokolenie Z, które doświadczyło skutków kryzysów ekonomicznych (np. z 2008 r.) ostrożnie zarządza pieniędzmi.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– podobnie jak przedstawiciele pokolenia baby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boomers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- unikają ryzykownych wydatków i cenią bezpieczeństwo finansowe. ¼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zetek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obawia się, że nie będzie w stanie przejść na dobrej jakości emeryturę. Być może właśnie dlatego, aż 11%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zetek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regularnie oszczędza, a 43% robi to sporadycznie. (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Striving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balance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advocating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change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2022).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B2D3CFB6-FEFD-776E-E78B-A43C974EFA97}"/>
              </a:ext>
            </a:extLst>
          </p:cNvPr>
          <p:cNvSpPr/>
          <p:nvPr/>
        </p:nvSpPr>
        <p:spPr>
          <a:xfrm>
            <a:off x="838199" y="3330334"/>
            <a:ext cx="2123661" cy="663471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4894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D2DCC-0E79-0B63-7699-FBBFD949D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FAC817E-26CE-A072-97A3-EA3DA3620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56235" cy="1325563"/>
          </a:xfrm>
        </p:spPr>
        <p:txBody>
          <a:bodyPr>
            <a:normAutofit/>
          </a:bodyPr>
          <a:lstStyle/>
          <a:p>
            <a:r>
              <a:rPr lang="pl-PL" sz="3600" dirty="0"/>
              <a:t>13. Pokolenie Z i </a:t>
            </a:r>
            <a:r>
              <a:rPr lang="pl-PL" sz="3600" dirty="0" err="1"/>
              <a:t>boomersów</a:t>
            </a:r>
            <a:r>
              <a:rPr lang="pl-PL" sz="3600" dirty="0"/>
              <a:t> łączą podobne wartości.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4224965-EC2C-39E7-D44D-813BE36DE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687300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17C80-550A-9732-FB8C-E74A583E1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12CC8EF-A9B2-2BD8-A5AC-0BD9A50DD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13.Pokolenie Z i </a:t>
            </a:r>
            <a:r>
              <a:rPr lang="pl-PL" sz="36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boomersów</a:t>
            </a:r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łączą podobne wartości.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65D0CEF5-B4AC-B798-8A2D-D0D5AA03CD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2250C63-83E2-4DB1-F8D3-D5E8E61D2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35826" y="1825625"/>
            <a:ext cx="63179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Chociaż pokolenie wyżu demograficznego i pokolenie Z dzieli ponad 30 lat i dwa inne pokolenia, mają ze sobą wiele wspólnego – m.in. silne zaangażowanie społeczne, podejście do relacji, pragmatyzm i oszczędność.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3A85279E-862A-4EDC-3883-BB300E4F881D}"/>
              </a:ext>
            </a:extLst>
          </p:cNvPr>
          <p:cNvSpPr/>
          <p:nvPr/>
        </p:nvSpPr>
        <p:spPr>
          <a:xfrm>
            <a:off x="639417" y="2531165"/>
            <a:ext cx="2951922" cy="669235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6758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0B6E9-571A-09BC-C473-BBC33E8B4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8B19EFF-AAE0-857A-5C90-796E38136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439939" cy="1325563"/>
          </a:xfrm>
        </p:spPr>
        <p:txBody>
          <a:bodyPr>
            <a:normAutofit/>
          </a:bodyPr>
          <a:lstStyle/>
          <a:p>
            <a:r>
              <a:rPr lang="pl-PL" sz="3600" dirty="0"/>
              <a:t>14. Młodsze pokolenia mają niskie kompetencje komunikacyjne.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225E9A3-90D1-2FE5-EF58-83BA8BF16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604288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6E6F6-F47F-69E4-457F-8E230947C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06AF82E-497D-909C-2B41-6DA7B660C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75504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14. Młodsze pokolenia mają niskie kompetencje komunikacyjne.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0128AD09-362A-F0C9-3CBD-BE04E19984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9C6F88E-C79F-FB45-B7B6-098FE19B8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9443" y="1825625"/>
            <a:ext cx="63643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Pokolenie Z, urodzone między połową lat 90. a początkiem 2010 roku, dorastało w świecie, w którym komunikacja cyfrowa była normą. Ich preferencje komunikacyjne ukształtowały głównie media społecznościowe, prowadząc do stylu, który wyraźnie różni się od poprzednich pokoleń. Pokolenie Z opanowało sztukę przekazywania maksymalnej liczby informacji za pomocą minimalnej liczby słów. Ceni sobie efektywność komunikacji, dlatego często opiera się na skrótach, akronimach i emotikonach, aby szybko i skutecznie wyrażać złożone pomysły. Starsze pokolenia odbierają taki styl komunikacji jako brak umiejętności komunikacyjnych, tymczasem jest to po prostu inny styl.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76FE4AB6-4BAB-4524-D01E-E77EE25E03B5}"/>
              </a:ext>
            </a:extLst>
          </p:cNvPr>
          <p:cNvSpPr/>
          <p:nvPr/>
        </p:nvSpPr>
        <p:spPr>
          <a:xfrm>
            <a:off x="977348" y="3298067"/>
            <a:ext cx="1692965" cy="716479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71225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B94BA-0B6F-A79C-2A1C-172FF7E8B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E784BCB-BEF2-9358-D1DB-9EA5E6FB7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0096" cy="1325563"/>
          </a:xfrm>
        </p:spPr>
        <p:txBody>
          <a:bodyPr>
            <a:normAutofit/>
          </a:bodyPr>
          <a:lstStyle/>
          <a:p>
            <a:r>
              <a:rPr lang="pl-PL" sz="3600" dirty="0"/>
              <a:t>15. Młodzi ludzie nie przywiązują wagi do relacji w pracy.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CA55CCCF-5D88-3B10-08FF-742B3EF8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70096" cy="4351338"/>
          </a:xfrm>
        </p:spPr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5915848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21C4C-80B3-ADFB-099F-33921CE22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A28CE19-3AB3-2150-2F20-E29AC004B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16478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15. Młodzi ludzie nie przywiązują wagi do relacji w pracy.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C898DF7B-6CA9-2AC5-DD66-8467CB31B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79134" cy="4351338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6B5F14C-0019-0B7E-A303-E375254C0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42452" y="1825625"/>
            <a:ext cx="631134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 pokolenia Z relacje w pracy są bardzo ważne. Atmosfera i wspierające środowisko pracy wpływają nie tylko na dobrostan pokolenia Z, ale również na jego efektywność i produktywność.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cenią autentyczne i bliskie relacje. Wprawdzie do inicjowania i utrzymywania relacji wykorzystują często komunikację online, jednak coraz częściej deklarują również potrzebę bezpośredniego kontaktu. Chcą się uczyć od bardziej doświadczonych kolegów, dlatego wolą pracę hybrydową od w pełni zdalnej. A dobra atmosfera w pracy jest dla nich ważniejsza nawet niż ciekawe zadania. (Well.hr)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55865794-8AAC-9CB5-7E88-8217F77BEB8E}"/>
              </a:ext>
            </a:extLst>
          </p:cNvPr>
          <p:cNvSpPr/>
          <p:nvPr/>
        </p:nvSpPr>
        <p:spPr>
          <a:xfrm>
            <a:off x="1003852" y="3259173"/>
            <a:ext cx="1732722" cy="666784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48874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33A39-D81A-6FCA-D727-D4863D9DC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802582C-B7EF-8E27-6410-166F30A02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930" y="550656"/>
            <a:ext cx="11473070" cy="1325563"/>
          </a:xfrm>
        </p:spPr>
        <p:txBody>
          <a:bodyPr>
            <a:noAutofit/>
          </a:bodyPr>
          <a:lstStyle/>
          <a:p>
            <a:r>
              <a:rPr lang="pl-PL" sz="3600" dirty="0"/>
              <a:t>16. Problem starzenia się społeczeństwa dotyczy tylko Europy. W pozostałych częściach świata rodzi się dużo dzieci.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66D192B-DE82-F456-50AC-6FF91C22C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4147243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F27C5-58CA-EAC5-2916-0D7088DAE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EA6622B-2D35-592F-31BD-3A38B7A9C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00062"/>
            <a:ext cx="11506200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16. Problem starzenia się społeczeństwa dotyczy tylko Europy. W pozostałych częściach świata rodzi się dużo dzieci.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4A5FE3A2-F920-3C52-59DA-CD3201147F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6C5212-3EF7-9807-5ACE-DB1620718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9443" y="1825625"/>
            <a:ext cx="63643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Współczynnik dzietności jest obecnie niższy niż współczynnik zastępowalności pokoleń w większości krajów świata. Choć ludzi na Ziemi wciąż przybywa, już dziś powinniśmy się przygotować na świat, który charakteryzuje się spadkiem, a nie wzrostem ich liczby. Chiny, Korea Południowa i Włochy to trzy spośród 41 krajów zamieszkałych przez większość ludności świata (5,4 miliarda z 8 miliardów) i tam już obserwujemy zjawisko depopulacji.</a:t>
            </a:r>
            <a:b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(Ipsos, 2023)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B1DE35DE-8C54-BC9F-7C36-2B23F9473AF3}"/>
              </a:ext>
            </a:extLst>
          </p:cNvPr>
          <p:cNvSpPr/>
          <p:nvPr/>
        </p:nvSpPr>
        <p:spPr>
          <a:xfrm>
            <a:off x="685800" y="3286539"/>
            <a:ext cx="2156791" cy="714755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7988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F4179-18AB-F6EA-4B68-B11611F22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112E7F0-3DB1-CE9A-C399-4678A7ED7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17. Najmłodsze pokolenia (Z i Alfa) mają dziś największy udział w światowej populacji.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CC7FB38D-3579-023A-8234-D679E7EE6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9580976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31E3D-7C68-45DA-D97C-CACB5F108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F97AC2-B760-EF20-2755-809F9DEC3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41157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17. Najmłodsze pokolenia (Z i Alfa) mają dziś największy udział w światowej populacji.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C6BAEB96-963E-A2A1-6ACC-7D2190A3D3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6736C8A-9900-1DCC-DD7E-9CC85C9BC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2574" y="1825625"/>
            <a:ext cx="633122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Światowa populacja przekroczyła w 2025 roku 8 mld. Pokolenie Z i pokolenie Alfa (urodzeni w latach 2010-2024) mają w niej obecnie największy udział (po 23%). Jednak pomiędzy poszczególnymi krajami występują duże różnice, np. w Indiach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stanowią 27% społeczeństwa, podczas gdy we Włoszech tylko 15%.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E03ED737-A463-71F6-2C89-2F65782B09AF}"/>
              </a:ext>
            </a:extLst>
          </p:cNvPr>
          <p:cNvSpPr/>
          <p:nvPr/>
        </p:nvSpPr>
        <p:spPr>
          <a:xfrm>
            <a:off x="685800" y="2498035"/>
            <a:ext cx="2875722" cy="772077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3047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7B2DF-8B59-97F0-DFED-667449F40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723415-757E-0C9A-A802-5A6481565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0096" cy="1325563"/>
          </a:xfrm>
        </p:spPr>
        <p:txBody>
          <a:bodyPr>
            <a:normAutofit/>
          </a:bodyPr>
          <a:lstStyle/>
          <a:p>
            <a:r>
              <a:rPr lang="pl-PL" sz="3600" dirty="0"/>
              <a:t>18. Każda generacja jest przekonana, że poprzedniej żyło się lepiej.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D5E2895-E184-7D46-9E33-CE71B1E89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7237524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3D43B-9367-7D49-1C0D-7769C232F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474A4D1-1FF8-C2EC-22E8-F357E5C57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18.Każda generacja jest przekonana, że poprzedniej żyło się lepiej.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D77FF944-107C-800E-F9A3-C124C92D4D8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36A7706-E107-6D8C-7481-FD06168C2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9322" y="1825625"/>
            <a:ext cx="6344478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Gdy zapytamy ludzi o to, czy ich zdaniem mają lepsze czy gorsze życie niż ich rodzice, ich odpowiedzi różnią się w zależności od miejsca urodzenia i pokolenia, do którego należą. W Stanach Zjednoczonych 63%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boomersów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uważa, że ma lepsze życie niż ich rodzice, podczas gdy tak samo czuje mniej niż połowa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milenialsów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(47%). </a:t>
            </a:r>
            <a:b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 Turcji, pokolenie wyżu demograficznego twierdzi, że miało gorsze życie niż ich rodzice, a pokolenie X jest ze swojego bardzo zadowolone.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 Chinach przedstawiciele wszystkich pokoleń są zgodni, że doświadczenie ich pokolenia jest lepsze niż to, które mieli poprzednicy. Nie ma zatem wspólnego wzorca odpowiedzi dla całego świata. (Ipsos 2023)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54F7E195-16C6-C93B-47F0-F251D2A8D100}"/>
              </a:ext>
            </a:extLst>
          </p:cNvPr>
          <p:cNvSpPr/>
          <p:nvPr/>
        </p:nvSpPr>
        <p:spPr>
          <a:xfrm>
            <a:off x="970721" y="3172171"/>
            <a:ext cx="2050774" cy="676723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98766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3A2C5-7E4E-8828-AEB4-0CDF79849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04B4F53-F24E-36C4-33A7-58A0534A3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413435" cy="1325563"/>
          </a:xfrm>
        </p:spPr>
        <p:txBody>
          <a:bodyPr>
            <a:normAutofit/>
          </a:bodyPr>
          <a:lstStyle/>
          <a:p>
            <a:r>
              <a:rPr lang="pl-PL" sz="3600" dirty="0"/>
              <a:t>19. Pokolenie Z najchętniej wcale nie korzystałoby z telefonu.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03BAAE80-84A7-19BB-5E74-AFD3F1238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 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5761764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BF790-B19F-148E-5ABD-079C9A561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9584DB4-3D94-DD43-7C76-CEAEA47BE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777870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19. Pokolenie Z najchętniej wcale nie korzystałoby z telefonu.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64665DFC-93A0-B9E3-467F-24F92FF40E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803588" cy="4351338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19F70E4-4EF5-0F49-69C7-CA3B045AB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9443" y="1825625"/>
            <a:ext cx="63643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Badania potwierdzają, że pokolenie Z unika rozmów telefonicznych i odczuwa w związku z nimi niepokój. </a:t>
            </a:r>
            <a:b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wolą się komunikować za pomocą aplikacji, takich jak WhatsApp,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iMessage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czy Snapchat.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 odpowiedzi na ten problem, Nottingham College w Wielkiej Brytanii wprowadził nawet kursy, które mają pomóc młodym ludziom przezwyciężyć lęk przed rozmowami telefonicznymi. Zajęcia te uczą pewności siebie i etykiety podczas rozmów telefonicznych, poprzez praktyczne sesje i odgrywanie ról w oparciu o różne scenariusze.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D22F80AA-77AF-C9EC-A20B-D91E55F52743}"/>
              </a:ext>
            </a:extLst>
          </p:cNvPr>
          <p:cNvSpPr/>
          <p:nvPr/>
        </p:nvSpPr>
        <p:spPr>
          <a:xfrm>
            <a:off x="990600" y="2604052"/>
            <a:ext cx="2163417" cy="629478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65396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B2ED3-3D93-20EE-FF6C-3DEA5516D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3C8CB8F-9688-2F99-B822-8967F3937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1353800" cy="1325563"/>
          </a:xfrm>
        </p:spPr>
        <p:txBody>
          <a:bodyPr>
            <a:noAutofit/>
          </a:bodyPr>
          <a:lstStyle/>
          <a:p>
            <a:r>
              <a:rPr lang="pl-PL" sz="3600" dirty="0"/>
              <a:t>20. Młodzi domagają się ciągłego chwalenia i doceniania ich pracy. Starsze pokolenia tego nie potrzebowały. Robiły swoje.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D33BB17D-3DC5-14AA-83CE-AD1D8898F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 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259976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96A8E-23B7-8361-F8AE-A48BEA3CB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A7D0034-E625-20DD-812F-61C020233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0062"/>
            <a:ext cx="11459817" cy="1325563"/>
          </a:xfrm>
        </p:spPr>
        <p:txBody>
          <a:bodyPr>
            <a:normAutofit fontScale="90000"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20. Młodzi domagają się ciągłego chwalenia i doceniania ich pracy. Starsze pokolenia tego nie potrzebowały. Robiły swoje. </a:t>
            </a:r>
            <a:endParaRPr lang="en-CA" sz="48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4A73139-71AB-509A-2EB3-E6981EF10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819939" cy="4351338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DABB43E-621E-8446-303F-E5F6FCFAD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63246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nieprawda, wszyscy potrzebujemy docenienia. Z badania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Wellbeing@Work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Index zrealizowanego przez Well.hr wynika nawet, że na brak docenienia cierpią najbardziej pracownicy dojrzali, po 50 r.ż.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milenialsi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oczekują regularnej informacji zwrotnej i same chętnie jej udzielają, co często mylone jest z oczekiwaniem, że trzeba je bez przerwy chwalić. Warto także zauważyć, że w ostatnich latach nastąpił wyraźny zwrot w kierunku wspierającego przywództwa – dziś pracowników (bez względu na ich wiek) staramy się motywować, oferując im poczucie sensu, wpływu na pracę i docenienia. Korzyści z takiej zmiany odnoszą wszystkie pokolenia.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23D5EF0F-BE1E-A567-931C-9DE13A9C7984}"/>
              </a:ext>
            </a:extLst>
          </p:cNvPr>
          <p:cNvSpPr/>
          <p:nvPr/>
        </p:nvSpPr>
        <p:spPr>
          <a:xfrm>
            <a:off x="771939" y="3230702"/>
            <a:ext cx="2488096" cy="679174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9323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AC614-AA69-90FE-0F1C-E4B60E2E4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EC171E1-AD70-625B-28DB-400EEAB27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1214652" cy="1325563"/>
          </a:xfrm>
        </p:spPr>
        <p:txBody>
          <a:bodyPr>
            <a:normAutofit/>
          </a:bodyPr>
          <a:lstStyle/>
          <a:p>
            <a:r>
              <a:rPr lang="pl-PL" sz="3600" dirty="0"/>
              <a:t>21. Na całym świecie obserwujemy podobne napięcia pomiędzy starszymi i młodszymi pokoleniami.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4DFBF572-492D-F777-9971-6F5091EB5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6257380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ADF4E-9A56-BACF-AC2A-FD496D948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27141E5-54B9-3790-D322-B79937486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21. Na całym świecie obserwujemy podobne napięcia pomiędzy starszymi i młodszymi pokoleniami. </a:t>
            </a:r>
            <a:endParaRPr lang="en-CA" sz="48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CEC24F4A-2EF8-4D72-7D96-E79793D121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5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5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6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FC61905-B0CA-6DD8-FE98-47B115E93D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2817" y="1825625"/>
            <a:ext cx="6944140" cy="484021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sz="51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36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 różnych krajach napięcia pomiędzy młodszymi i starszymi pokoleniami mają różny stopień nasilenia. Z przeprowadzonego przez Ipsos w 28 krajach świata badania wynika, że największe napięcia są w Korei, gdzie dostrzega je aż 80% respondentów z różnych generacji. Jak uzasadniają to badacze? W ciągu około dwóch pokoleń Korea stała się społeczeństwem "super starzejącym się". Wskaźnik urodzeń jest tam najniższy na świecie – coraz mniej pracujących musi wspierać coraz więcej osób starszych. Napięcie to ma także podłoże społeczno-ekonomiczne </a:t>
            </a:r>
            <a:br>
              <a:rPr lang="pl-PL" sz="36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6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 kulturowe, np. w przejściu od tradycyjnych wartości konfucjańskich do społeczeństwa indywidualistycznego, szybkim wzroście gospodarczym i uprzemysłowieniu, spolaryzowanym spojrzeniu na sprawiedliwość społeczną i demokrację. </a:t>
            </a:r>
            <a:br>
              <a:rPr lang="pl-PL" sz="36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6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Na drugim biegunie jest Szwecja, gdzie tylko 29% badanych dostrzega napięcia pomiędzy młodszymi i starszymi generacjami. (Ipsos, 2023)</a:t>
            </a:r>
            <a:endParaRPr lang="en-CA" sz="36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C43B5E28-6D8A-B4B8-337F-494693A6BEBF}"/>
              </a:ext>
            </a:extLst>
          </p:cNvPr>
          <p:cNvSpPr/>
          <p:nvPr/>
        </p:nvSpPr>
        <p:spPr>
          <a:xfrm>
            <a:off x="520149" y="2561122"/>
            <a:ext cx="2322442" cy="712166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05558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EC8BE-9C23-D693-875D-0C470E1F0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810231B-E463-51B3-194E-F1A6492EB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22. Młodzi nie wkładają wysiłku w pracę.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27F93AB-B876-A40C-B617-A3BF072C3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 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8993845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DE8E4-C067-F989-C094-C88DD971F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0CEA79F-8B3A-7532-2965-97D915B3D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22. Młodzi nie wkładają wysiłku w pracę. </a:t>
            </a:r>
            <a:endParaRPr lang="en-CA" sz="48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38B57EC2-3207-E0B3-7862-9F1200BA20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5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5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6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E186A1-69F5-87AF-6A34-986E5397E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9443" y="1546087"/>
            <a:ext cx="6652591" cy="46672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40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Przyszłość pokolenia Z, ich perspektywy na rynku pracy </a:t>
            </a:r>
            <a:br>
              <a:rPr lang="pl-PL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 otaczająca rzeczywistość znacznie różnią się od doświadczanych przez wcześniejsze pokolenia. Dlatego </a:t>
            </a:r>
            <a:r>
              <a:rPr lang="pl-PL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inaczej myślą o swojej karierze zawodowej i mają nieco inny styl pracy od poprzedzających je generacji. Nie oznacza to jednak, że nie wkładają wysiłku w pracę. Mogą pracować w nadgodzinach, ale oczekują za to adekwatnego wynagrodzenia. Chcą osiągać sukcesy zawodowe, ale nie poświęcą dla nich swoich wartości czy dobrostanu. Ważne są dla nich poczucie docenienia, możliwość rozwoju, interesujące projekty, ale… w godzinach pracy. Stawiają granice i dbają o to, by praca nie zawładnęła ich życiem. Nie zależy im na pięciu się po kolejnych szczeblach kariery. Ciężka praca nie jest dla nich wartością samą w sobie, nie gwarantuje sukcesu, nie jest też powodem do dumy. W przeciwieństwie do pracy definiowanej jako mądra – z wykorzystaniem nowoczesnych technologii, platform internetowych i sztucznej inteligencji. (Well.hr)</a:t>
            </a:r>
            <a:endParaRPr lang="en-CA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A8996885-3428-A76A-BDA7-D7C44245DDE7}"/>
              </a:ext>
            </a:extLst>
          </p:cNvPr>
          <p:cNvSpPr/>
          <p:nvPr/>
        </p:nvSpPr>
        <p:spPr>
          <a:xfrm>
            <a:off x="685801" y="2620755"/>
            <a:ext cx="2203173" cy="745297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11212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F34F5-CC58-79C0-E64B-48F8D258F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9926784-544A-7593-4EA6-01AD7107A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23. Młodzi nie mają szacunku do przełożonych i bardziej doświadczonych koleżanek i kolegów.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FA63883-CE05-C44B-815E-941FB0F05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5732685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4D9D-78BC-6C88-A72A-A52D4D46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A81A223-152A-C5A1-39FA-2D932C2C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671852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23. Młodzi nie mają szacunku do przełożonych i bardziej doświadczonych koleżanek i kolegów.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BEDA91A-8D64-E063-018A-52889233BE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043C3E3-B909-386D-7C8F-677038C7A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9322" y="1825625"/>
            <a:ext cx="634447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3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nieprawda, młodzi ludzie postrzegają doświadczenie jako wartość i bardzo chcą się uczyć od starszych kolegów i koleżanek. Większość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zetek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chciałoby też mieć szefa, który będzie dla nich autorytetem. Autorytet nie jest jednak dla nich równoznaczny ze stanowiskiem, ponieważ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nie przywiązują tak dużej wagi do hierarchii, jak ich starsi koledzy i koleżanki. Na szacunek z ich strony mogą liczyć osoby o dużej wiedzy i doświadczeniu, gotowe dzielić się nimi z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zetkami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(Well.hr)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5899AD2B-7D21-47AA-F3CC-ADBF9CA2924C}"/>
              </a:ext>
            </a:extLst>
          </p:cNvPr>
          <p:cNvSpPr/>
          <p:nvPr/>
        </p:nvSpPr>
        <p:spPr>
          <a:xfrm>
            <a:off x="838200" y="3323120"/>
            <a:ext cx="2216426" cy="738671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80829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77EE8-F9CA-78C8-B7BE-0D4094947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BDBF1DA-1565-D467-9814-C10AB950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38621"/>
            <a:ext cx="12056165" cy="1325563"/>
          </a:xfrm>
        </p:spPr>
        <p:txBody>
          <a:bodyPr>
            <a:noAutofit/>
          </a:bodyPr>
          <a:lstStyle/>
          <a:p>
            <a:br>
              <a:rPr lang="pl-PL" sz="3600" dirty="0"/>
            </a:br>
            <a:r>
              <a:rPr lang="pl-PL" sz="3600" dirty="0"/>
              <a:t>24. </a:t>
            </a:r>
            <a:r>
              <a:rPr lang="pl-PL" sz="3600" dirty="0" err="1"/>
              <a:t>Boomersi</a:t>
            </a:r>
            <a:r>
              <a:rPr lang="pl-PL" sz="3600" dirty="0"/>
              <a:t> prowadzą nudne życie - nie uprawiają sportu, </a:t>
            </a:r>
            <a:br>
              <a:rPr lang="pl-PL" sz="3600" dirty="0"/>
            </a:br>
            <a:r>
              <a:rPr lang="pl-PL" sz="3600" dirty="0"/>
              <a:t>nie wychodzą z domu, cały czas siedzą przed telewizorem. 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EF436E0-C048-5F8F-0A6D-09C841E3A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Prawda</a:t>
            </a:r>
          </a:p>
          <a:p>
            <a:pPr marL="0" indent="0">
              <a:buNone/>
            </a:pPr>
            <a:r>
              <a:rPr lang="pl-PL" sz="3600" dirty="0"/>
              <a:t>B/ Fałsz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7437099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64ABF-2202-D8C0-C580-96B612C14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E0B9AB1C-2630-601C-9373-F65715CAC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217" y="500062"/>
            <a:ext cx="12211879" cy="1325563"/>
          </a:xfrm>
        </p:spPr>
        <p:txBody>
          <a:bodyPr>
            <a:no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24. </a:t>
            </a:r>
            <a:r>
              <a:rPr lang="pl-PL" sz="36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Boomersi</a:t>
            </a:r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prowadzą nudne życie - nie uprawiają sportu, </a:t>
            </a:r>
            <a:b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nie wychodzą z domu, cały czas siedzą przed telewizorem. 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E78C56C-EE57-41DF-1AC6-2D5DB0B6ED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627783" cy="4351338"/>
          </a:xfrm>
        </p:spPr>
        <p:txBody>
          <a:bodyPr>
            <a:normAutofit fontScale="92500" lnSpcReduction="10000"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Prawda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Fałsz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88AE0C3-AAD6-789E-1AEB-8BA146E8D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35826" y="1825625"/>
            <a:ext cx="6317974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30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2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Osoby opisujące różne pokolenia mylą często cechy naprawdę wyróżniające poszczególne generacje z efektami etapu życia. Młodzi ludzie ze wszystkich pokoleń są zwykle bardziej skłonni, by wychodzić z domu, ćwiczyć, umawiać się na randki itp. niż osoby starsze. Poza tym przekonanie, że ludzie, którzy urodzili się w okresie 15 lat są identyczni lub bardzo podobni do siebie, poza kilkoma podstawowymi uogólnieniami, kompletnie nie działa. Za każdym razem, kiedy widzisz w gazecie jakiś chwytliwy nagłówek dotyczący danego pokolenia, zastanów się, czy to cecha, która daną generację rzeczywiście wyróżnia, czy coś, co wynika z wieku osób, o których mowa. Znajdziesz też z pewnością wokół siebie wiele osób, które są zaprzeczeniem tej i innych generalizacji. </a:t>
            </a:r>
            <a:endParaRPr lang="en-CA" sz="22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3BB14CC5-C39A-3BD9-E0EE-41225D048688}"/>
              </a:ext>
            </a:extLst>
          </p:cNvPr>
          <p:cNvSpPr/>
          <p:nvPr/>
        </p:nvSpPr>
        <p:spPr>
          <a:xfrm>
            <a:off x="872987" y="3044755"/>
            <a:ext cx="2064026" cy="768489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43046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3D408A7-4754-4467-8778-B116EDB114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BF171D49-7AF1-1B9B-F154-45059FD6B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8784376"/>
      </p:ext>
    </p:extLst>
  </p:cSld>
  <p:clrMapOvr>
    <a:masterClrMapping/>
  </p:clrMapOvr>
</p:sld>
</file>

<file path=ppt/theme/theme1.xml><?xml version="1.0" encoding="utf-8"?>
<a:theme xmlns:a="http://schemas.openxmlformats.org/drawingml/2006/main" name="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3237</Words>
  <Application>Microsoft Office PowerPoint</Application>
  <PresentationFormat>Panoramiczny</PresentationFormat>
  <Paragraphs>267</Paragraphs>
  <Slides>50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50</vt:i4>
      </vt:variant>
    </vt:vector>
  </HeadingPairs>
  <TitlesOfParts>
    <vt:vector size="55" baseType="lpstr">
      <vt:lpstr>Arial</vt:lpstr>
      <vt:lpstr>Calibri</vt:lpstr>
      <vt:lpstr>Calibri Light</vt:lpstr>
      <vt:lpstr>xxx</vt:lpstr>
      <vt:lpstr>1_xxx</vt:lpstr>
      <vt:lpstr>Fakty i mity o pokoleniach</vt:lpstr>
      <vt:lpstr>1. Ludzie na całym świecie utożsamiają się ze swoimi generacjami (baby boomers, X, Y lub Z). </vt:lpstr>
      <vt:lpstr>1. Ludzie na całym świecie utożsamiają się ze swoimi generacjami (baby boomers, X, Y lub Z). </vt:lpstr>
      <vt:lpstr>2.Przedstawicieli tego samego pokolenia na całym świecie łączą te same aspiracje, wartości i zachowania. </vt:lpstr>
      <vt:lpstr>2.Przedstawicieli tego samego pokolenia na całym świecie łączą te same aspiracje, wartości i zachowania. </vt:lpstr>
      <vt:lpstr>3.Młodsze pokolenia są bardziej skłonne do bojkotu produktów i marek niż starsze.</vt:lpstr>
      <vt:lpstr>3.Młodsze pokolenia są bardziej skłonne do bojkotu produktów i marek niż starsze.</vt:lpstr>
      <vt:lpstr>4. Zetki zmieniają pracę częściej niż poprzednie pokolenia.</vt:lpstr>
      <vt:lpstr>4. Zetki zmieniają pracę częściej niż poprzednie pokolenia.</vt:lpstr>
      <vt:lpstr>5. Wiek średni to najszczęśliwszy okres w życiu człowieka.</vt:lpstr>
      <vt:lpstr>5. Wiek średni to najszczęśliwszy okres w życiu człowieka.</vt:lpstr>
      <vt:lpstr>6. Najbardziej samotną grupą wiekową są seniorzy.</vt:lpstr>
      <vt:lpstr>6. Najbardziej samotną grupą są seniorzy.</vt:lpstr>
      <vt:lpstr>7.Starsze pokolenia nie przejmują się zmianami klimatycznymi.</vt:lpstr>
      <vt:lpstr>7. Starsze pokolenia nie przejmują się zmianami klimatycznymi.</vt:lpstr>
      <vt:lpstr>8.Młodsze pokolenia są dziś nastawione bardziej materialistyczne niż poprzednie, zależy im tylko na pieniądzach. </vt:lpstr>
      <vt:lpstr>8.Młodsze pokolenia są dziś nastawione bardziej materialistyczne niż poprzednie, zależy im tylko na pieniądzach. </vt:lpstr>
      <vt:lpstr>9. Pokolenie Z ma poważny problem z koncentracją.</vt:lpstr>
      <vt:lpstr>9. Pokolenie Z ma poważny problem z koncentracją.</vt:lpstr>
      <vt:lpstr>10. Młodsze pokolenia (milenialsi, zetki) rzadziej uprawiają seks niż poprzednie pokolenia w ich wieku.</vt:lpstr>
      <vt:lpstr>10. Młodsze pokolenia (milenialsi, zetki) rzadziej uprawiają seks niż poprzednie pokolenia w ich wieku.</vt:lpstr>
      <vt:lpstr>11. Młodsze pokolenia mają bardziej liberalne poglądy w kwestiach takich, jak seksualność, rasa i tożsamość płciowa.</vt:lpstr>
      <vt:lpstr>11. Młodsze pokolenia mają bardziej liberalne poglądy w kwestiach takich, jak seksualność, rasa i tożsamość płciowa.</vt:lpstr>
      <vt:lpstr>12. Pokolenie Z jest nastawione na konsumpcję, nie potrafi oszczędzać.</vt:lpstr>
      <vt:lpstr>12. Pokolenie Z jest nastawione na konsumpcję, nie potrafi oszczędzać. </vt:lpstr>
      <vt:lpstr>13. Pokolenie Z i boomersów łączą podobne wartości. </vt:lpstr>
      <vt:lpstr>13.Pokolenie Z i boomersów łączą podobne wartości. </vt:lpstr>
      <vt:lpstr>14. Młodsze pokolenia mają niskie kompetencje komunikacyjne.</vt:lpstr>
      <vt:lpstr>14. Młodsze pokolenia mają niskie kompetencje komunikacyjne. </vt:lpstr>
      <vt:lpstr>15. Młodzi ludzie nie przywiązują wagi do relacji w pracy. </vt:lpstr>
      <vt:lpstr>15. Młodzi ludzie nie przywiązują wagi do relacji w pracy. </vt:lpstr>
      <vt:lpstr>16. Problem starzenia się społeczeństwa dotyczy tylko Europy. W pozostałych częściach świata rodzi się dużo dzieci. </vt:lpstr>
      <vt:lpstr>16. Problem starzenia się społeczeństwa dotyczy tylko Europy. W pozostałych częściach świata rodzi się dużo dzieci. </vt:lpstr>
      <vt:lpstr>17. Najmłodsze pokolenia (Z i Alfa) mają dziś największy udział w światowej populacji.</vt:lpstr>
      <vt:lpstr>17. Najmłodsze pokolenia (Z i Alfa) mają dziś największy udział w światowej populacji.</vt:lpstr>
      <vt:lpstr>18. Każda generacja jest przekonana, że poprzedniej żyło się lepiej. </vt:lpstr>
      <vt:lpstr>18.Każda generacja jest przekonana, że poprzedniej żyło się lepiej. </vt:lpstr>
      <vt:lpstr>19. Pokolenie Z najchętniej wcale nie korzystałoby z telefonu.</vt:lpstr>
      <vt:lpstr>19. Pokolenie Z najchętniej wcale nie korzystałoby z telefonu.</vt:lpstr>
      <vt:lpstr>20. Młodzi domagają się ciągłego chwalenia i doceniania ich pracy. Starsze pokolenia tego nie potrzebowały. Robiły swoje. </vt:lpstr>
      <vt:lpstr>20. Młodzi domagają się ciągłego chwalenia i doceniania ich pracy. Starsze pokolenia tego nie potrzebowały. Robiły swoje. </vt:lpstr>
      <vt:lpstr>21. Na całym świecie obserwujemy podobne napięcia pomiędzy starszymi i młodszymi pokoleniami. </vt:lpstr>
      <vt:lpstr>21. Na całym świecie obserwujemy podobne napięcia pomiędzy starszymi i młodszymi pokoleniami. </vt:lpstr>
      <vt:lpstr>22. Młodzi nie wkładają wysiłku w pracę. </vt:lpstr>
      <vt:lpstr>22. Młodzi nie wkładają wysiłku w pracę. </vt:lpstr>
      <vt:lpstr>23. Młodzi nie mają szacunku do przełożonych i bardziej doświadczonych koleżanek i kolegów. </vt:lpstr>
      <vt:lpstr>23. Młodzi nie mają szacunku do przełożonych i bardziej doświadczonych koleżanek i kolegów. </vt:lpstr>
      <vt:lpstr> 24. Boomersi prowadzą nudne życie - nie uprawiają sportu,  nie wychodzą z domu, cały czas siedzą przed telewizorem. </vt:lpstr>
      <vt:lpstr>24. Boomersi prowadzą nudne życie - nie uprawiają sportu,  nie wychodzą z domu, cały czas siedzą przed telewizorem. 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Admin Well</dc:creator>
  <cp:lastModifiedBy>Joanna Kotzian</cp:lastModifiedBy>
  <cp:revision>7</cp:revision>
  <dcterms:created xsi:type="dcterms:W3CDTF">2025-03-25T00:28:20Z</dcterms:created>
  <dcterms:modified xsi:type="dcterms:W3CDTF">2025-04-06T22:19:22Z</dcterms:modified>
</cp:coreProperties>
</file>