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8" r:id="rId3"/>
    <p:sldId id="261" r:id="rId4"/>
    <p:sldId id="262" r:id="rId5"/>
    <p:sldId id="263" r:id="rId6"/>
    <p:sldId id="264" r:id="rId7"/>
    <p:sldId id="275" r:id="rId8"/>
    <p:sldId id="265" r:id="rId9"/>
    <p:sldId id="276" r:id="rId10"/>
    <p:sldId id="266" r:id="rId11"/>
    <p:sldId id="270" r:id="rId12"/>
    <p:sldId id="271" r:id="rId13"/>
    <p:sldId id="267" r:id="rId14"/>
    <p:sldId id="268" r:id="rId15"/>
    <p:sldId id="272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0169"/>
  </p:normalViewPr>
  <p:slideViewPr>
    <p:cSldViewPr snapToGrid="0">
      <p:cViewPr varScale="1">
        <p:scale>
          <a:sx n="77" d="100"/>
          <a:sy n="77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DB58A-21CD-E54D-B41E-1C77BDF54FFA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8F6D9-3F8E-EA45-8BB5-C2D09C9D739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453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Mullera-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Lyera</a:t>
            </a:r>
            <a:endParaRPr lang="pl-PL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Początkowo złudzeniem optycznym Mullera-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Lyera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nazywano błędne zlokalizowanie środka odcinka, który tworzy strzałkę - z jednym grotem do wewnątrz, a drugim na zewnątrz. Z czasem wrażenie częściej opisywano w kontekście postrzegania długości strzałek z przeciwnie skierowanymi grotami.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Strzałka, której groty skierowane są do wewnątrz wydaje się krótsza od tej, której groty są skierowane na zewnątrz. Ludzki mózg, analizując końcówki odcinka, ocenia jego długość - zazwyczaj robi to błędnie, tak jak w tym przypadku.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Badania międzykulturowe nad tym zjawiskiem potwierdziły wpływ kontekstu kulturowego na postrzeganie - ludzie z obszaru Cieśniny Torresa nie ulegają temu złudzeniu. Na podstawie tej obserwacji, wraz z wiedzą, że mieszkańcy obszaru Cieśniny Torresa mieszkają w okrągłych, kulistych domach, wysunięto hipotezę, że błędy popełniają tylko ludzie żyjący w "cywilizacji prostokątów" - umysł przyzwyczajony do odbierania kształtu budynków, pokoi o prostych kątach interpretuje strzałkę do wewnątrz jako styk ściany z podłogą i sufitem (obserwator wewnątrz), natomiast do zewnątrz - jako róg budynku, dlatego tę linię interpretuje jako dłuższą.</a:t>
            </a:r>
          </a:p>
          <a:p>
            <a:pPr algn="l"/>
            <a:b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</a:br>
            <a:endParaRPr lang="pl-PL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r>
              <a:rPr lang="en-CA" dirty="0" err="1"/>
              <a:t>Źródło</a:t>
            </a:r>
            <a:r>
              <a:rPr lang="en-CA" dirty="0"/>
              <a:t> - Wikipedia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F6D9-3F8E-EA45-8BB5-C2D09C9D739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1024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Ponzo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Górna pozioma kreska wydaje się dłuższa niż ta leżąca niżej. Dzieje się tak dlatego, iż rysunek przypomina tor kolejowy zniekształcony przez perspektywę. Dwie ukośne linie postrzegamy, dzięki stałościom spostrzeżeniowym, jako w rzeczywistości równoległe, co z kolei sugeruje, że dwie linie poziome mają różną długość. Działa tutaj też prawo stałości oceny wielkości, zgodnie z którym subiektywnie postrzegamy przedmioty leżące w różnej odległości od obserwatora i podobnego kształtu jako takie same, mimo iż na siatkówce oka przedmioty leżące dalej są mniejsze.</a:t>
            </a:r>
          </a:p>
          <a:p>
            <a:endParaRPr lang="en-CA" dirty="0"/>
          </a:p>
          <a:p>
            <a:r>
              <a:rPr lang="en-CA" dirty="0" err="1"/>
              <a:t>Źródło</a:t>
            </a:r>
            <a:r>
              <a:rPr lang="en-CA" dirty="0"/>
              <a:t> - Wikipedia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F6D9-3F8E-EA45-8BB5-C2D09C9D739E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759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Ebbinghausa</a:t>
            </a:r>
            <a:endParaRPr lang="pl-PL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optyczne, zwane też Kołami lub Okręgami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Titchenera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, polegające na błędnej percepcji wielkości kształtów. W najbardziej znanej wersji tego złudzenia dwa koła tej samej wielkości znajdują się obok siebie, przy czym jedno z nich otoczone jest większymi od siebie kołami, a drugie mniejszymi. Złudzenie występuje jedynie w przypadku, gdy figura otoczona jest tymi samymi lub bardzo podobnymi figurami. Na przykład, jeżeli koło będzie otoczone przez trójkąty lub prostokąty, to nie wystąpi złudzenie percepcji wielkości figury w środku.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wzięło swoją nazwę od nazwiska autora, Hermanna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Ebbinghausa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(1850-1909), niemieckiego psychologa, znanego z pierwszych badań eksperymentalnych nad pamięcią werbalną u ludzi.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Inna nazwa złudzenia - Koła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Titchnera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- zawdzięcza swoje pochodzenie Edwardowi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Titchenerowi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, brytyjskiemu psychologowi, który w 1901r. opisał je w swoim podręczniku do psychologii eksperymentalnej.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było wykorzystywane przy badaniach nad psychologicznym efektem kontrastu. To właśnie autorzy tego eksperymentu zauważyli, że złudzenie występuje tylko w przypadku tych samych lub podobnych figur.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Neurolodzy używali złudzenia do badania aktywności kory wzrokowej. Wyniki sugerują, że podatność osoby badanej na złudzenie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Ebbinghausa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oraz złudzenie Ponzo jest negatywnie skorelowana z powierzchnią jej kory wzrokowej.</a:t>
            </a:r>
          </a:p>
          <a:p>
            <a:endParaRPr lang="en-CA" dirty="0"/>
          </a:p>
          <a:p>
            <a:r>
              <a:rPr lang="en-CA" dirty="0" err="1"/>
              <a:t>Źródło</a:t>
            </a:r>
            <a:r>
              <a:rPr lang="en-CA" dirty="0"/>
              <a:t>: </a:t>
            </a:r>
            <a:r>
              <a:rPr lang="en-CA" dirty="0" err="1"/>
              <a:t>wikipedia</a:t>
            </a:r>
            <a:endParaRPr lang="en-CA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F6D9-3F8E-EA45-8BB5-C2D09C9D739E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0657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Złudzenie ściany kawiarni</a:t>
            </a:r>
          </a:p>
          <a:p>
            <a:pPr algn="l"/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Wszystkie szare linie na ilustracji obok są do siebie równoległe. Taki wzór został ułożony z kafelków na ścianie pewnej kawiarni (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Michael's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Hill, Bristol, Anglia). Zostało to zauważone i opisane w 1979r. przez prof. Richarda L. Gregory i 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Priscillę</a:t>
            </a:r>
            <a:r>
              <a:rPr lang="pl-PL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Heard.</a:t>
            </a:r>
          </a:p>
          <a:p>
            <a:endParaRPr lang="en-CA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F6D9-3F8E-EA45-8BB5-C2D09C9D739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118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2025-04-29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/>
              <a:t>Złudzenia</a:t>
            </a:r>
            <a:r>
              <a:rPr lang="en-CA" dirty="0"/>
              <a:t> </a:t>
            </a:r>
            <a:r>
              <a:rPr lang="en-CA" dirty="0" err="1"/>
              <a:t>optyczne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1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220089-FC76-A637-11B5-6D9E042C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Złudzenia optyczne – jak działają?</a:t>
            </a:r>
            <a:endParaRPr lang="en-CA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D0099D-8623-7FEB-F358-42299545C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Nasz mózg nie widzi bezpośrednio – interpretuje obrazy.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Używa skrótów poznawczych i schematów.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Złudzenia to efekt nadpisania rzeczywistości przez "automatyczne" wzorce.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Działają na wszystkich, niezależnie od inteligencji i wiedzy.</a:t>
            </a:r>
          </a:p>
          <a:p>
            <a:endParaRPr lang="en-CA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08F7689-FAAD-CD3F-888A-69AF0BF90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4219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5AFC09-37DC-4C95-D73F-1165E971F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Która</a:t>
            </a:r>
            <a:r>
              <a:rPr lang="en-CA" dirty="0"/>
              <a:t> </a:t>
            </a:r>
            <a:r>
              <a:rPr lang="en-CA" dirty="0" err="1"/>
              <a:t>strzałka</a:t>
            </a:r>
            <a:r>
              <a:rPr lang="en-CA" dirty="0"/>
              <a:t> jest </a:t>
            </a:r>
            <a:r>
              <a:rPr lang="en-CA" dirty="0" err="1"/>
              <a:t>najdłuższa</a:t>
            </a:r>
            <a:r>
              <a:rPr lang="en-CA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2DB6F0-F1CD-F408-2207-1AD66A4EE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FB540EE-DBB5-884F-9079-77758CB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51CC03C-ACA9-6991-AA8C-1AB84CAA7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595" y="1901850"/>
            <a:ext cx="7256447" cy="315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9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6C62B8-7168-EEFB-EFAE-DE51BACAC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Która</a:t>
            </a:r>
            <a:r>
              <a:rPr lang="en-CA" dirty="0"/>
              <a:t> </a:t>
            </a:r>
            <a:r>
              <a:rPr lang="en-CA" dirty="0" err="1"/>
              <a:t>strzałka</a:t>
            </a:r>
            <a:r>
              <a:rPr lang="en-CA" dirty="0"/>
              <a:t> jest </a:t>
            </a:r>
            <a:r>
              <a:rPr lang="en-CA" dirty="0" err="1"/>
              <a:t>najdłuższa</a:t>
            </a:r>
            <a:r>
              <a:rPr lang="en-CA" dirty="0"/>
              <a:t>?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686A894-C342-41D1-F184-5A1CEB2F3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1B0B749-7BFD-CE19-929B-C1443717B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70" y="1825625"/>
            <a:ext cx="7604484" cy="330565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2E134AA-9C14-58E3-9A4E-72E92552E32A}"/>
              </a:ext>
            </a:extLst>
          </p:cNvPr>
          <p:cNvSpPr txBox="1"/>
          <p:nvPr/>
        </p:nvSpPr>
        <p:spPr>
          <a:xfrm>
            <a:off x="8158941" y="1825625"/>
            <a:ext cx="34123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212529"/>
                </a:solidFill>
                <a:latin typeface="Roboto" panose="02000000000000000000" pitchFamily="2" charset="0"/>
              </a:rPr>
              <a:t>Strzałka, której groty skierowane są do wewnątrz wydaje się krótsza od tej, której groty są skierowane na zewnątrz. Ludzki mózg, analizując końcówki odcinka, ocenia jego długość - zazwyczaj robi to błędnie, tak jak w tym przypadku.</a:t>
            </a:r>
            <a:endParaRPr lang="en-CA" sz="2400" dirty="0">
              <a:solidFill>
                <a:srgbClr val="212529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653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63E361-6AE7-9C2F-7F56-E1DE18A9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Która</a:t>
            </a:r>
            <a:r>
              <a:rPr lang="en-CA" dirty="0"/>
              <a:t> </a:t>
            </a:r>
            <a:r>
              <a:rPr lang="en-CA" dirty="0" err="1"/>
              <a:t>linia</a:t>
            </a:r>
            <a:r>
              <a:rPr lang="en-CA" dirty="0"/>
              <a:t> (</a:t>
            </a:r>
            <a:r>
              <a:rPr lang="en-CA" dirty="0" err="1"/>
              <a:t>pozioma</a:t>
            </a:r>
            <a:r>
              <a:rPr lang="en-CA" dirty="0"/>
              <a:t>) jest </a:t>
            </a:r>
            <a:r>
              <a:rPr lang="en-CA" dirty="0" err="1"/>
              <a:t>dłuższa</a:t>
            </a:r>
            <a:r>
              <a:rPr lang="en-CA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8BA77-36E0-2995-5B78-A5757792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6E98694-F925-2438-80CD-A5B8B1AB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DA52E5E-0548-0DAD-FDAE-348749D4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889" y="1825625"/>
            <a:ext cx="5748867" cy="41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0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63E361-6AE7-9C2F-7F56-E1DE18A9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Która</a:t>
            </a:r>
            <a:r>
              <a:rPr lang="en-CA" dirty="0"/>
              <a:t> </a:t>
            </a:r>
            <a:r>
              <a:rPr lang="en-CA" dirty="0" err="1"/>
              <a:t>linia</a:t>
            </a:r>
            <a:r>
              <a:rPr lang="en-CA" dirty="0"/>
              <a:t> (</a:t>
            </a:r>
            <a:r>
              <a:rPr lang="en-CA" dirty="0" err="1"/>
              <a:t>pozioma</a:t>
            </a:r>
            <a:r>
              <a:rPr lang="en-CA" dirty="0"/>
              <a:t>) jest </a:t>
            </a:r>
            <a:r>
              <a:rPr lang="en-CA" dirty="0" err="1"/>
              <a:t>dłuższa</a:t>
            </a:r>
            <a:r>
              <a:rPr lang="en-CA" dirty="0"/>
              <a:t>?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6E98694-F925-2438-80CD-A5B8B1AB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DA52E5E-0548-0DAD-FDAE-348749D46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86" y="1842251"/>
            <a:ext cx="5748867" cy="4147584"/>
          </a:xfrm>
          <a:prstGeom prst="rect">
            <a:avLst/>
          </a:prstGeom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ECE297D8-AC25-4DFB-6200-7384BF743B31}"/>
              </a:ext>
            </a:extLst>
          </p:cNvPr>
          <p:cNvCxnSpPr/>
          <p:nvPr/>
        </p:nvCxnSpPr>
        <p:spPr>
          <a:xfrm>
            <a:off x="2883898" y="2065207"/>
            <a:ext cx="0" cy="35817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5E633BC2-2B91-B01B-F4E6-DB86F9A39E38}"/>
              </a:ext>
            </a:extLst>
          </p:cNvPr>
          <p:cNvCxnSpPr/>
          <p:nvPr/>
        </p:nvCxnSpPr>
        <p:spPr>
          <a:xfrm>
            <a:off x="4347686" y="2065207"/>
            <a:ext cx="0" cy="358175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6BD5087-460B-08A0-D953-AF55B23626AC}"/>
              </a:ext>
            </a:extLst>
          </p:cNvPr>
          <p:cNvSpPr txBox="1"/>
          <p:nvPr/>
        </p:nvSpPr>
        <p:spPr>
          <a:xfrm>
            <a:off x="6757793" y="2476130"/>
            <a:ext cx="51006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2400" dirty="0">
                <a:solidFill>
                  <a:srgbClr val="212529"/>
                </a:solidFill>
                <a:latin typeface="Roboto" panose="02000000000000000000" pitchFamily="2" charset="0"/>
              </a:rPr>
              <a:t>Złudzenie Ponzo</a:t>
            </a:r>
          </a:p>
          <a:p>
            <a:pPr algn="l"/>
            <a:r>
              <a:rPr lang="pl-PL" sz="2400" dirty="0">
                <a:solidFill>
                  <a:srgbClr val="212529"/>
                </a:solidFill>
                <a:latin typeface="Roboto" panose="02000000000000000000" pitchFamily="2" charset="0"/>
              </a:rPr>
              <a:t>Górna pozioma kreska wydaje się dłuższa niż ta leżąca niżej. Dzieje się tak dlatego, iż rysunek przypomina tor kolejowy zniekształcony przez perspektywę. </a:t>
            </a:r>
            <a:endParaRPr lang="en-CA" sz="2400" dirty="0">
              <a:solidFill>
                <a:srgbClr val="212529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85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DDA228D-54D8-2E0B-5ABE-DFACE8BAB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Które</a:t>
            </a:r>
            <a:r>
              <a:rPr lang="en-CA" dirty="0"/>
              <a:t> </a:t>
            </a:r>
            <a:r>
              <a:rPr lang="en-CA" dirty="0" err="1"/>
              <a:t>czerwone</a:t>
            </a:r>
            <a:r>
              <a:rPr lang="en-CA" dirty="0"/>
              <a:t> </a:t>
            </a:r>
            <a:r>
              <a:rPr lang="en-CA" dirty="0" err="1"/>
              <a:t>koło</a:t>
            </a:r>
            <a:r>
              <a:rPr lang="en-CA" dirty="0"/>
              <a:t> jest </a:t>
            </a:r>
            <a:r>
              <a:rPr lang="en-CA" dirty="0" err="1"/>
              <a:t>większe</a:t>
            </a:r>
            <a:r>
              <a:rPr lang="en-CA" dirty="0"/>
              <a:t>?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FECFF5F-C321-E9BC-BA0E-6D51E9429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8726DE6-8C3B-F6D4-4150-B2350C5EF74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81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C5487BB-C92A-4082-44EA-02DCD03C2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0" y="1858844"/>
            <a:ext cx="5511800" cy="39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8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DDA228D-54D8-2E0B-5ABE-DFACE8BAB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Które</a:t>
            </a:r>
            <a:r>
              <a:rPr lang="en-CA" dirty="0"/>
              <a:t> </a:t>
            </a:r>
            <a:r>
              <a:rPr lang="en-CA" dirty="0" err="1"/>
              <a:t>czerwone</a:t>
            </a:r>
            <a:r>
              <a:rPr lang="en-CA" dirty="0"/>
              <a:t> </a:t>
            </a:r>
            <a:r>
              <a:rPr lang="en-CA" dirty="0" err="1"/>
              <a:t>koło</a:t>
            </a:r>
            <a:r>
              <a:rPr lang="en-CA" dirty="0"/>
              <a:t> jest </a:t>
            </a:r>
            <a:r>
              <a:rPr lang="en-CA" dirty="0" err="1"/>
              <a:t>większe</a:t>
            </a:r>
            <a:r>
              <a:rPr lang="en-CA" dirty="0"/>
              <a:t>?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8726DE6-8C3B-F6D4-4150-B2350C5EF74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81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C5487BB-C92A-4082-44EA-02DCD03C2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873131"/>
            <a:ext cx="5511800" cy="3976549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C8299CD-8583-3A3C-9136-B1DFE21DEDCE}"/>
              </a:ext>
            </a:extLst>
          </p:cNvPr>
          <p:cNvCxnSpPr>
            <a:cxnSpLocks/>
          </p:cNvCxnSpPr>
          <p:nvPr/>
        </p:nvCxnSpPr>
        <p:spPr>
          <a:xfrm>
            <a:off x="851695" y="3554420"/>
            <a:ext cx="6692105" cy="17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A1F6E274-5756-2CC4-7A85-F6E2494B95E8}"/>
              </a:ext>
            </a:extLst>
          </p:cNvPr>
          <p:cNvCxnSpPr>
            <a:cxnSpLocks/>
          </p:cNvCxnSpPr>
          <p:nvPr/>
        </p:nvCxnSpPr>
        <p:spPr>
          <a:xfrm>
            <a:off x="846930" y="4149736"/>
            <a:ext cx="6596261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8E07A94-92E5-A96E-8FAE-678DE83B97D5}"/>
              </a:ext>
            </a:extLst>
          </p:cNvPr>
          <p:cNvSpPr txBox="1"/>
          <p:nvPr/>
        </p:nvSpPr>
        <p:spPr>
          <a:xfrm>
            <a:off x="8569820" y="2560588"/>
            <a:ext cx="31295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212529"/>
                </a:solidFill>
                <a:latin typeface="Roboto" panose="02000000000000000000" pitchFamily="2" charset="0"/>
              </a:rPr>
              <a:t>Złudzenie optyczne, zwane też Kołami lub Okręgami </a:t>
            </a:r>
            <a:r>
              <a:rPr lang="pl-PL" sz="2400" dirty="0" err="1">
                <a:solidFill>
                  <a:srgbClr val="212529"/>
                </a:solidFill>
                <a:latin typeface="Roboto" panose="02000000000000000000" pitchFamily="2" charset="0"/>
              </a:rPr>
              <a:t>Titchenera</a:t>
            </a:r>
            <a:r>
              <a:rPr lang="pl-PL" sz="2400" dirty="0">
                <a:solidFill>
                  <a:srgbClr val="212529"/>
                </a:solidFill>
                <a:latin typeface="Roboto" panose="02000000000000000000" pitchFamily="2" charset="0"/>
              </a:rPr>
              <a:t>, polegające na błędnej percepcji wielkości kształtów.</a:t>
            </a:r>
            <a:endParaRPr lang="en-CA" sz="2400" dirty="0">
              <a:solidFill>
                <a:srgbClr val="212529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80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A28063-BC23-A2E2-83C0-EBB033CB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Czy</a:t>
            </a:r>
            <a:r>
              <a:rPr lang="en-CA" dirty="0"/>
              <a:t> </a:t>
            </a:r>
            <a:r>
              <a:rPr lang="en-CA" dirty="0" err="1"/>
              <a:t>coś</a:t>
            </a:r>
            <a:r>
              <a:rPr lang="en-CA" dirty="0"/>
              <a:t> jest </a:t>
            </a:r>
            <a:r>
              <a:rPr lang="en-CA" dirty="0" err="1"/>
              <a:t>nie</a:t>
            </a:r>
            <a:r>
              <a:rPr lang="en-CA" dirty="0"/>
              <a:t> </a:t>
            </a:r>
            <a:r>
              <a:rPr lang="en-CA" dirty="0" err="1"/>
              <a:t>tak</a:t>
            </a:r>
            <a:r>
              <a:rPr lang="en-CA" dirty="0"/>
              <a:t> z </a:t>
            </a:r>
            <a:r>
              <a:rPr lang="en-CA" dirty="0" err="1"/>
              <a:t>tą</a:t>
            </a:r>
            <a:r>
              <a:rPr lang="en-CA" dirty="0"/>
              <a:t> </a:t>
            </a:r>
            <a:r>
              <a:rPr lang="en-CA" dirty="0" err="1"/>
              <a:t>szachownicą</a:t>
            </a:r>
            <a:r>
              <a:rPr lang="en-CA" dirty="0"/>
              <a:t>? 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5BF7A32-C954-7470-8BFA-1AC67965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AB536C9-1EFA-561B-2738-A4E76029B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1880255"/>
            <a:ext cx="4068233" cy="4102856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E724377-8919-E6E5-8CA0-42FB844AA8D4}"/>
              </a:ext>
            </a:extLst>
          </p:cNvPr>
          <p:cNvCxnSpPr>
            <a:cxnSpLocks/>
          </p:cNvCxnSpPr>
          <p:nvPr/>
        </p:nvCxnSpPr>
        <p:spPr>
          <a:xfrm>
            <a:off x="619915" y="3540133"/>
            <a:ext cx="68810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CE0A43C1-48FA-B1A7-9DAA-5C95B57095F1}"/>
              </a:ext>
            </a:extLst>
          </p:cNvPr>
          <p:cNvCxnSpPr>
            <a:cxnSpLocks/>
          </p:cNvCxnSpPr>
          <p:nvPr/>
        </p:nvCxnSpPr>
        <p:spPr>
          <a:xfrm>
            <a:off x="619915" y="3823742"/>
            <a:ext cx="68810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DB24C986-1ED7-E035-34A0-9A9337F6F540}"/>
              </a:ext>
            </a:extLst>
          </p:cNvPr>
          <p:cNvCxnSpPr>
            <a:cxnSpLocks/>
          </p:cNvCxnSpPr>
          <p:nvPr/>
        </p:nvCxnSpPr>
        <p:spPr>
          <a:xfrm>
            <a:off x="619915" y="4064013"/>
            <a:ext cx="68810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135C7C48-9C5E-F929-A611-B1BE1479142A}"/>
              </a:ext>
            </a:extLst>
          </p:cNvPr>
          <p:cNvCxnSpPr>
            <a:cxnSpLocks/>
          </p:cNvCxnSpPr>
          <p:nvPr/>
        </p:nvCxnSpPr>
        <p:spPr>
          <a:xfrm>
            <a:off x="619915" y="4302141"/>
            <a:ext cx="6881023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4E2C1E-F72A-30C5-E785-8826814BD640}"/>
              </a:ext>
            </a:extLst>
          </p:cNvPr>
          <p:cNvSpPr txBox="1"/>
          <p:nvPr/>
        </p:nvSpPr>
        <p:spPr>
          <a:xfrm>
            <a:off x="7958407" y="2223523"/>
            <a:ext cx="40682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Wszystkie szare linie na ilustracji obok są do siebie równoległe. Jest to złudzenie, które po raz pierwszy zostało zauważone dzięki układowi kafelek na ścianie pewnej kawiarni (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St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Michael's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Hill, Bristol, Anglia). </a:t>
            </a:r>
          </a:p>
        </p:txBody>
      </p:sp>
    </p:spTree>
    <p:extLst>
      <p:ext uri="{BB962C8B-B14F-4D97-AF65-F5344CB8AC3E}">
        <p14:creationId xmlns:p14="http://schemas.microsoft.com/office/powerpoint/2010/main" val="2702595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ma wspólnego z uprzedzeniami?</a:t>
            </a:r>
            <a:endParaRPr lang="en-CA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Uprzedzenia poznawcze działają jak złudzenia – automatycznie.​</a:t>
            </a:r>
          </a:p>
          <a:p>
            <a:r>
              <a:rPr lang="pl-PL" dirty="0"/>
              <a:t>Widzimy nie osobę, ale etykietę: wiek, wygląd, płeć, akcent.​</a:t>
            </a:r>
          </a:p>
          <a:p>
            <a:r>
              <a:rPr lang="pl-PL" dirty="0"/>
              <a:t>Oceniamy, zanim poznamy fakty.​</a:t>
            </a:r>
          </a:p>
          <a:p>
            <a:r>
              <a:rPr lang="pl-PL" dirty="0"/>
              <a:t>To nie zła wola, to skróty poznawcze.​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D848101A-6F6D-7377-9AA0-709FC77A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7257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Porównanie</a:t>
            </a:r>
            <a:endParaRPr lang="en-CA" dirty="0"/>
          </a:p>
        </p:txBody>
      </p:sp>
      <p:graphicFrame>
        <p:nvGraphicFramePr>
          <p:cNvPr id="11" name="Symbol zastępczy zawartości 10">
            <a:extLst>
              <a:ext uri="{FF2B5EF4-FFF2-40B4-BE49-F238E27FC236}">
                <a16:creationId xmlns:a16="http://schemas.microsoft.com/office/drawing/2014/main" id="{BF96F196-AA07-D8B1-B3BA-D2D971AFE1E1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4"/>
          <a:ext cx="10089444" cy="252059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44722">
                  <a:extLst>
                    <a:ext uri="{9D8B030D-6E8A-4147-A177-3AD203B41FA5}">
                      <a16:colId xmlns:a16="http://schemas.microsoft.com/office/drawing/2014/main" val="2865795386"/>
                    </a:ext>
                  </a:extLst>
                </a:gridCol>
                <a:gridCol w="5044722">
                  <a:extLst>
                    <a:ext uri="{9D8B030D-6E8A-4147-A177-3AD203B41FA5}">
                      <a16:colId xmlns:a16="http://schemas.microsoft.com/office/drawing/2014/main" val="2516287387"/>
                    </a:ext>
                  </a:extLst>
                </a:gridCol>
              </a:tblGrid>
              <a:tr h="504119">
                <a:tc>
                  <a:txBody>
                    <a:bodyPr/>
                    <a:lstStyle/>
                    <a:p>
                      <a:r>
                        <a:rPr lang="pl-PL" dirty="0"/>
                        <a:t>Złudzenia optyczne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Nieświadome uprzedzenia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4212348"/>
                  </a:ext>
                </a:extLst>
              </a:tr>
              <a:tr h="504119">
                <a:tc>
                  <a:txBody>
                    <a:bodyPr/>
                    <a:lstStyle/>
                    <a:p>
                      <a:r>
                        <a:rPr lang="pl-PL" dirty="0"/>
                        <a:t>Mózg "widzi" coś, co nie istnieje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Mózg "zakłada" coś, co nie jest prawdą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0393384"/>
                  </a:ext>
                </a:extLst>
              </a:tr>
              <a:tr h="504119">
                <a:tc>
                  <a:txBody>
                    <a:bodyPr/>
                    <a:lstStyle/>
                    <a:p>
                      <a:r>
                        <a:rPr lang="pl-PL" dirty="0"/>
                        <a:t>Wpływają automatycznie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Wpływają automatycznie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4823248"/>
                  </a:ext>
                </a:extLst>
              </a:tr>
              <a:tr h="504119">
                <a:tc>
                  <a:txBody>
                    <a:bodyPr/>
                    <a:lstStyle/>
                    <a:p>
                      <a:r>
                        <a:rPr lang="pl-PL" dirty="0"/>
                        <a:t>Oparte na wzorcach i kontekście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Oparte na stereotypach i schematach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2179697"/>
                  </a:ext>
                </a:extLst>
              </a:tr>
              <a:tr h="504119">
                <a:tc>
                  <a:txBody>
                    <a:bodyPr/>
                    <a:lstStyle/>
                    <a:p>
                      <a:r>
                        <a:rPr lang="pl-PL" dirty="0"/>
                        <a:t>Dają poczucie pewności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Dają pozorne "wiem, z kim mam do czynienia"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8858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34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378D10-2403-0A23-87A1-F17F48B5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Nieświadome</a:t>
            </a:r>
            <a:r>
              <a:rPr lang="en-CA" dirty="0"/>
              <a:t> </a:t>
            </a:r>
            <a:r>
              <a:rPr lang="en-CA" dirty="0" err="1"/>
              <a:t>uprzedzenia</a:t>
            </a:r>
            <a:r>
              <a:rPr lang="en-CA" dirty="0"/>
              <a:t> </a:t>
            </a:r>
            <a:r>
              <a:rPr lang="en-CA" dirty="0" err="1"/>
              <a:t>prowadzą</a:t>
            </a:r>
            <a:r>
              <a:rPr lang="en-CA" dirty="0"/>
              <a:t> do ….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F29598B-6E22-5DE9-B938-9FDC9A7E2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… </a:t>
            </a:r>
            <a:r>
              <a:rPr lang="en-CA" dirty="0" err="1"/>
              <a:t>stereotypów</a:t>
            </a:r>
            <a:r>
              <a:rPr lang="en-CA" dirty="0"/>
              <a:t>:</a:t>
            </a:r>
          </a:p>
          <a:p>
            <a:r>
              <a:rPr lang="pl-PL" dirty="0"/>
              <a:t>"Starsze osoby nie ogarniają technologii."​</a:t>
            </a:r>
          </a:p>
          <a:p>
            <a:r>
              <a:rPr lang="pl-PL" dirty="0"/>
              <a:t>"Młodzi są roszczeniowi i nie chcą pracować."​</a:t>
            </a:r>
          </a:p>
          <a:p>
            <a:r>
              <a:rPr lang="pl-PL" dirty="0"/>
              <a:t>"Za młoda na kierownicze stanowisko."​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pl-PL" sz="4400" i="1" dirty="0"/>
              <a:t>To stereotypy, nie fakty. </a:t>
            </a:r>
          </a:p>
          <a:p>
            <a:pPr marL="0" indent="0">
              <a:buNone/>
            </a:pPr>
            <a:r>
              <a:rPr lang="pl-PL" sz="4400" i="1" dirty="0"/>
              <a:t>Tak samo mylne jak złudzenie optyczne.</a:t>
            </a:r>
            <a:endParaRPr lang="pl-PL" sz="4400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18BFE9-010B-CE2A-606A-021EE4A0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780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76EC1-66F3-E6CB-8F31-CECAB689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Coz </a:t>
            </a:r>
            <a:r>
              <a:rPr lang="en-CA" dirty="0" err="1"/>
              <a:t>tym</a:t>
            </a:r>
            <a:r>
              <a:rPr lang="en-CA" dirty="0"/>
              <a:t> </a:t>
            </a:r>
            <a:r>
              <a:rPr lang="en-CA" dirty="0" err="1"/>
              <a:t>zrobić</a:t>
            </a:r>
            <a:r>
              <a:rPr lang="en-CA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FCC431-8EB0-23A5-5E07-4765EF5E7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Rozpoznawać i uświadamiać sobie swoje "filtry".​</a:t>
            </a:r>
          </a:p>
          <a:p>
            <a:r>
              <a:rPr lang="pl-PL" dirty="0"/>
              <a:t>Pytać: "Czy to fakt, czy tylko moja interpretacja?"​</a:t>
            </a:r>
          </a:p>
          <a:p>
            <a:r>
              <a:rPr lang="pl-PL" dirty="0"/>
              <a:t>Słuchać i obserwować z ciekawością, nie z osądem.​</a:t>
            </a:r>
          </a:p>
          <a:p>
            <a:r>
              <a:rPr lang="pl-PL" dirty="0"/>
              <a:t>Budować świadome nawyki poznawcze: pauza, ciekawość, refleksja.</a:t>
            </a:r>
          </a:p>
          <a:p>
            <a:endParaRPr lang="en-CA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E4AB86D-E5FB-DBA6-3220-6259E92C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Innowacja została opracowana w Inkubatorze TransferHUB, www.transferhub.pl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301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062723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1081</Words>
  <Application>Microsoft Macintosh PowerPoint</Application>
  <PresentationFormat>Panoramiczny</PresentationFormat>
  <Paragraphs>82</Paragraphs>
  <Slides>14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xxx</vt:lpstr>
      <vt:lpstr>1_xxx</vt:lpstr>
      <vt:lpstr>Złudzenia optyczne</vt:lpstr>
      <vt:lpstr>Złudzenia optyczne – jak działają?</vt:lpstr>
      <vt:lpstr>Która strzałka jest najdłuższa?</vt:lpstr>
      <vt:lpstr>Która strzałka jest najdłuższa?</vt:lpstr>
      <vt:lpstr>Która linia (pozioma) jest dłuższa?</vt:lpstr>
      <vt:lpstr>Która linia (pozioma) jest dłuższa?</vt:lpstr>
      <vt:lpstr>Które czerwone koło jest większe?</vt:lpstr>
      <vt:lpstr>Które czerwone koło jest większe?</vt:lpstr>
      <vt:lpstr>Czy coś jest nie tak z tą szachownicą? </vt:lpstr>
      <vt:lpstr>Co to ma wspólnego z uprzedzeniami?</vt:lpstr>
      <vt:lpstr>Porównanie</vt:lpstr>
      <vt:lpstr>Nieświadome uprzedzenia prowadzą do ….</vt:lpstr>
      <vt:lpstr>Coz tym zrobić?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 Well</dc:creator>
  <cp:lastModifiedBy>Admin Well</cp:lastModifiedBy>
  <cp:revision>5</cp:revision>
  <dcterms:created xsi:type="dcterms:W3CDTF">2025-03-25T00:28:20Z</dcterms:created>
  <dcterms:modified xsi:type="dcterms:W3CDTF">2025-04-29T15:01:36Z</dcterms:modified>
</cp:coreProperties>
</file>